
<file path=[Content_Types].xml><?xml version="1.0" encoding="utf-8"?>
<Types xmlns="http://schemas.openxmlformats.org/package/2006/content-types">
  <Override PartName="/ppt/charts/style15.xml" ContentType="application/vnd.ms-office.chartstyl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charts/style22.xml" ContentType="application/vnd.ms-office.chart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style11.xml" ContentType="application/vnd.ms-office.chartstyle+xml"/>
  <Override PartName="/ppt/charts/colors16.xml" ContentType="application/vnd.ms-office.chartcolorstyle+xml"/>
  <Default Extension="xml" ContentType="application/xml"/>
  <Override PartName="/ppt/slides/slide14.xml" ContentType="application/vnd.openxmlformats-officedocument.presentationml.slide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charts/colors2.xml" ContentType="application/vnd.ms-office.chartcolorstyle+xml"/>
  <Override PartName="/ppt/charts/colors23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olors21.xml" ContentType="application/vnd.ms-office.chartcolorstyle+xml"/>
  <Override PartName="/ppt/charts/colors12.xml" ContentType="application/vnd.ms-office.chartcolorstyle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charts/colors10.xml" ContentType="application/vnd.ms-office.chartcolorstyle+xml"/>
  <Override PartName="/ppt/charts/style9.xml" ContentType="application/vnd.ms-office.chartstyle+xml"/>
  <Override PartName="/ppt/charts/style7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charts/style18.xml" ContentType="application/vnd.ms-office.chart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3.xml" ContentType="application/vnd.ms-office.chartstyle+xml"/>
  <Override PartName="/ppt/charts/style16.xml" ContentType="application/vnd.ms-office.chartstyle+xml"/>
  <Override PartName="/ppt/charts/style25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charts/style1.xml" ContentType="application/vnd.ms-office.chartstyle+xml"/>
  <Override PartName="/ppt/charts/style14.xml" ContentType="application/vnd.ms-office.chartstyle+xml"/>
  <Override PartName="/ppt/charts/style23.xml" ContentType="application/vnd.ms-office.chartstyle+xml"/>
  <Override PartName="/ppt/charts/colors9.xml" ContentType="application/vnd.ms-office.chartcolor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charts/chart18.xml" ContentType="application/vnd.openxmlformats-officedocument.drawingml.chart+xml"/>
  <Override PartName="/ppt/charts/style21.xml" ContentType="application/vnd.ms-office.chartstyle+xml"/>
  <Override PartName="/ppt/charts/colors19.xml" ContentType="application/vnd.ms-office.chartcolorstyle+xml"/>
  <Override PartName="/ppt/charts/colors17.xml" ContentType="application/vnd.ms-office.chartcolorstyle+xml"/>
  <Override PartName="/ppt/charts/style12.xml" ContentType="application/vnd.ms-office.chartstyle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Override PartName="/ppt/charts/chart25.xml" ContentType="application/vnd.openxmlformats-officedocument.drawingml.chart+xml"/>
  <Default Extension="jpeg" ContentType="image/jpeg"/>
  <Override PartName="/ppt/charts/style10.xml" ContentType="application/vnd.ms-office.chartstyle+xml"/>
  <Override PartName="/ppt/charts/colors15.xml" ContentType="application/vnd.ms-office.chartcolorstyle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charts/colors24.xml" ContentType="application/vnd.ms-office.chartcolorstyle+xml"/>
  <Override PartName="/ppt/charts/colors13.xml" ContentType="application/vnd.ms-office.chartcolorstyle+xml"/>
  <Override PartName="/ppt/charts/colors3.xml" ContentType="application/vnd.ms-office.chartcolorstyle+xml"/>
  <Override PartName="/ppt/slides/slide11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olors1.xml" ContentType="application/vnd.ms-office.chartcolorstyle+xml"/>
  <Override PartName="/ppt/charts/colors22.xml" ContentType="application/vnd.ms-office.chartcolorstyle+xml"/>
  <Override PartName="/ppt/charts/colors1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20.xml" ContentType="application/vnd.ms-office.chartcolorstyle+xml"/>
  <Override PartName="/ppt/charts/chart4.xml" ContentType="application/vnd.openxmlformats-officedocument.drawingml.chart+xml"/>
  <Override PartName="/ppt/charts/style19.xml" ContentType="application/vnd.ms-office.chartstyle+xml"/>
  <Override PartName="/ppt/charts/style6.xml" ContentType="application/vnd.ms-office.chartstyl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17.xml" ContentType="application/vnd.ms-office.chartstyl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colors8.xml" ContentType="application/vnd.ms-office.chartcolorstyle+xml"/>
  <Override PartName="/ppt/charts/style2.xml" ContentType="application/vnd.ms-office.chartstyle+xml"/>
  <Override PartName="/ppt/charts/style24.xml" ContentType="application/vnd.ms-office.chart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charts/style13.xml" ContentType="application/vnd.ms-office.chartstyle+xml"/>
  <Override PartName="/ppt/charts/colors18.xml" ContentType="application/vnd.ms-office.chartcolor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charts/colors4.xml" ContentType="application/vnd.ms-office.chartcolorstyle+xml"/>
  <Override PartName="/ppt/charts/style20.xml" ContentType="application/vnd.ms-office.chartstyle+xml"/>
  <Override PartName="/ppt/charts/colors25.xml" ContentType="application/vnd.ms-office.chartcolorstyle+xml"/>
  <Default Extension="rels" ContentType="application/vnd.openxmlformats-package.relationships+xml"/>
  <Override PartName="/ppt/charts/chart15.xml" ContentType="application/vnd.openxmlformats-officedocument.drawingml.chart+xml"/>
  <Override PartName="/ppt/charts/colors1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Foglio_di_lavoro_di_Microsoft_Office_Excel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Foglio_di_lavoro_di_Microsoft_Office_Excel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Foglio_di_lavoro_di_Microsoft_Office_Excel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Foglio_di_lavoro_di_Microsoft_Office_Excel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3.xml"/><Relationship Id="rId2" Type="http://schemas.microsoft.com/office/2011/relationships/chartColorStyle" Target="colors13.xml"/><Relationship Id="rId1" Type="http://schemas.openxmlformats.org/officeDocument/2006/relationships/package" Target="../embeddings/Foglio_di_lavoro_di_Microsoft_Office_Excel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14.xml"/><Relationship Id="rId2" Type="http://schemas.microsoft.com/office/2011/relationships/chartColorStyle" Target="colors14.xml"/><Relationship Id="rId1" Type="http://schemas.openxmlformats.org/officeDocument/2006/relationships/package" Target="../embeddings/Foglio_di_lavoro_di_Microsoft_Office_Excel14.xlsx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Style" Target="style15.xml"/><Relationship Id="rId2" Type="http://schemas.microsoft.com/office/2011/relationships/chartColorStyle" Target="colors15.xml"/><Relationship Id="rId1" Type="http://schemas.openxmlformats.org/officeDocument/2006/relationships/package" Target="../embeddings/Foglio_di_lavoro_di_Microsoft_Office_Excel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Style" Target="style16.xml"/><Relationship Id="rId2" Type="http://schemas.microsoft.com/office/2011/relationships/chartColorStyle" Target="colors16.xml"/><Relationship Id="rId1" Type="http://schemas.openxmlformats.org/officeDocument/2006/relationships/package" Target="../embeddings/Foglio_di_lavoro_di_Microsoft_Office_Excel16.xlsx"/></Relationships>
</file>

<file path=ppt/charts/_rels/chart17.xml.rels><?xml version="1.0" encoding="UTF-8" standalone="yes"?>
<Relationships xmlns="http://schemas.openxmlformats.org/package/2006/relationships"><Relationship Id="rId3" Type="http://schemas.microsoft.com/office/2011/relationships/chartStyle" Target="style17.xml"/><Relationship Id="rId2" Type="http://schemas.microsoft.com/office/2011/relationships/chartColorStyle" Target="colors17.xml"/><Relationship Id="rId1" Type="http://schemas.openxmlformats.org/officeDocument/2006/relationships/package" Target="../embeddings/Foglio_di_lavoro_di_Microsoft_Office_Excel17.xlsx"/></Relationships>
</file>

<file path=ppt/charts/_rels/chart18.xml.rels><?xml version="1.0" encoding="UTF-8" standalone="yes"?>
<Relationships xmlns="http://schemas.openxmlformats.org/package/2006/relationships"><Relationship Id="rId3" Type="http://schemas.microsoft.com/office/2011/relationships/chartStyle" Target="style18.xml"/><Relationship Id="rId2" Type="http://schemas.microsoft.com/office/2011/relationships/chartColorStyle" Target="colors18.xml"/><Relationship Id="rId1" Type="http://schemas.openxmlformats.org/officeDocument/2006/relationships/package" Target="../embeddings/Foglio_di_lavoro_di_Microsoft_Office_Excel18.xlsx"/></Relationships>
</file>

<file path=ppt/charts/_rels/chart19.xml.rels><?xml version="1.0" encoding="UTF-8" standalone="yes"?>
<Relationships xmlns="http://schemas.openxmlformats.org/package/2006/relationships"><Relationship Id="rId3" Type="http://schemas.microsoft.com/office/2011/relationships/chartStyle" Target="style19.xml"/><Relationship Id="rId2" Type="http://schemas.microsoft.com/office/2011/relationships/chartColorStyle" Target="colors19.xml"/><Relationship Id="rId1" Type="http://schemas.openxmlformats.org/officeDocument/2006/relationships/package" Target="../embeddings/Foglio_di_lavoro_di_Microsoft_Office_Excel19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Foglio_di_lavoro_di_Microsoft_Office_Excel2.xlsx"/></Relationships>
</file>

<file path=ppt/charts/_rels/chart20.xml.rels><?xml version="1.0" encoding="UTF-8" standalone="yes"?>
<Relationships xmlns="http://schemas.openxmlformats.org/package/2006/relationships"><Relationship Id="rId3" Type="http://schemas.microsoft.com/office/2011/relationships/chartStyle" Target="style20.xml"/><Relationship Id="rId2" Type="http://schemas.microsoft.com/office/2011/relationships/chartColorStyle" Target="colors20.xml"/><Relationship Id="rId1" Type="http://schemas.openxmlformats.org/officeDocument/2006/relationships/package" Target="../embeddings/Foglio_di_lavoro_di_Microsoft_Office_Excel20.xlsx"/></Relationships>
</file>

<file path=ppt/charts/_rels/chart21.xml.rels><?xml version="1.0" encoding="UTF-8" standalone="yes"?>
<Relationships xmlns="http://schemas.openxmlformats.org/package/2006/relationships"><Relationship Id="rId3" Type="http://schemas.microsoft.com/office/2011/relationships/chartStyle" Target="style21.xml"/><Relationship Id="rId2" Type="http://schemas.microsoft.com/office/2011/relationships/chartColorStyle" Target="colors21.xml"/><Relationship Id="rId1" Type="http://schemas.openxmlformats.org/officeDocument/2006/relationships/package" Target="../embeddings/Foglio_di_lavoro_di_Microsoft_Office_Excel21.xlsx"/></Relationships>
</file>

<file path=ppt/charts/_rels/chart22.xml.rels><?xml version="1.0" encoding="UTF-8" standalone="yes"?>
<Relationships xmlns="http://schemas.openxmlformats.org/package/2006/relationships"><Relationship Id="rId3" Type="http://schemas.microsoft.com/office/2011/relationships/chartStyle" Target="style22.xml"/><Relationship Id="rId2" Type="http://schemas.microsoft.com/office/2011/relationships/chartColorStyle" Target="colors22.xml"/><Relationship Id="rId1" Type="http://schemas.openxmlformats.org/officeDocument/2006/relationships/package" Target="../embeddings/Foglio_di_lavoro_di_Microsoft_Office_Excel22.xlsx"/></Relationships>
</file>

<file path=ppt/charts/_rels/chart23.xml.rels><?xml version="1.0" encoding="UTF-8" standalone="yes"?>
<Relationships xmlns="http://schemas.openxmlformats.org/package/2006/relationships"><Relationship Id="rId3" Type="http://schemas.microsoft.com/office/2011/relationships/chartStyle" Target="style23.xml"/><Relationship Id="rId2" Type="http://schemas.microsoft.com/office/2011/relationships/chartColorStyle" Target="colors23.xml"/><Relationship Id="rId1" Type="http://schemas.openxmlformats.org/officeDocument/2006/relationships/package" Target="../embeddings/Foglio_di_lavoro_di_Microsoft_Office_Excel23.xlsx"/></Relationships>
</file>

<file path=ppt/charts/_rels/chart24.xml.rels><?xml version="1.0" encoding="UTF-8" standalone="yes"?>
<Relationships xmlns="http://schemas.openxmlformats.org/package/2006/relationships"><Relationship Id="rId3" Type="http://schemas.microsoft.com/office/2011/relationships/chartStyle" Target="style24.xml"/><Relationship Id="rId2" Type="http://schemas.microsoft.com/office/2011/relationships/chartColorStyle" Target="colors24.xml"/><Relationship Id="rId1" Type="http://schemas.openxmlformats.org/officeDocument/2006/relationships/package" Target="../embeddings/Foglio_di_lavoro_di_Microsoft_Office_Excel24.xlsx"/></Relationships>
</file>

<file path=ppt/charts/_rels/chart25.xml.rels><?xml version="1.0" encoding="UTF-8" standalone="yes"?>
<Relationships xmlns="http://schemas.openxmlformats.org/package/2006/relationships"><Relationship Id="rId3" Type="http://schemas.microsoft.com/office/2011/relationships/chartStyle" Target="style25.xml"/><Relationship Id="rId2" Type="http://schemas.microsoft.com/office/2011/relationships/chartColorStyle" Target="colors25.xml"/><Relationship Id="rId1" Type="http://schemas.openxmlformats.org/officeDocument/2006/relationships/package" Target="../embeddings/Foglio_di_lavoro_di_Microsoft_Office_Excel25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Foglio_di_lavoro_di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Foglio_di_lavoro_di_Microsoft_Office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Foglio_di_lavoro_di_Microsoft_Office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Foglio_di_lavoro_di_Microsoft_Office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Foglio_di_lavoro_di_Microsoft_Office_Excel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Foglio_di_lavoro_di_Microsoft_Office_Excel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Foglio_di_lavoro_di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4400" b="0" i="0" u="none" strike="noStrike" baseline="0" dirty="0">
                <a:effectLst/>
              </a:rPr>
              <a:t>Come ti trovi con i tuoi compagni di classe?</a:t>
            </a:r>
            <a:r>
              <a:rPr lang="it-IT" sz="4400" b="0" i="0" u="none" strike="noStrike" baseline="0" dirty="0"/>
              <a:t> </a:t>
            </a:r>
            <a:endParaRPr lang="it-IT" sz="4400" dirty="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Foglio1!$C$1</c:f>
              <c:strCache>
                <c:ptCount val="1"/>
                <c:pt idx="0">
                  <c:v>non bene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Foglio1!$B$2:$B$5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Foglio1!$C$2:$C$5</c:f>
              <c:numCache>
                <c:formatCode>General</c:formatCode>
                <c:ptCount val="4"/>
                <c:pt idx="0">
                  <c:v>2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6B-4613-BE8B-16B06D4B77EB}"/>
            </c:ext>
          </c:extLst>
        </c:ser>
        <c:ser>
          <c:idx val="1"/>
          <c:order val="1"/>
          <c:tx>
            <c:strRef>
              <c:f>Foglio1!$D$1</c:f>
              <c:strCache>
                <c:ptCount val="1"/>
                <c:pt idx="0">
                  <c:v>abbastanza bene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Foglio1!$B$2:$B$5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Foglio1!$D$2:$D$5</c:f>
              <c:numCache>
                <c:formatCode>General</c:formatCode>
                <c:ptCount val="4"/>
                <c:pt idx="0">
                  <c:v>46</c:v>
                </c:pt>
                <c:pt idx="1">
                  <c:v>0</c:v>
                </c:pt>
                <c:pt idx="2">
                  <c:v>55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6B-4613-BE8B-16B06D4B77EB}"/>
            </c:ext>
          </c:extLst>
        </c:ser>
        <c:ser>
          <c:idx val="2"/>
          <c:order val="2"/>
          <c:tx>
            <c:strRef>
              <c:f>Foglio1!$E$1</c:f>
              <c:strCache>
                <c:ptCount val="1"/>
                <c:pt idx="0">
                  <c:v>benissimo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Foglio1!$B$2:$B$5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Foglio1!$E$2:$E$5</c:f>
              <c:numCache>
                <c:formatCode>General</c:formatCode>
                <c:ptCount val="4"/>
                <c:pt idx="0">
                  <c:v>27</c:v>
                </c:pt>
                <c:pt idx="1">
                  <c:v>0</c:v>
                </c:pt>
                <c:pt idx="2">
                  <c:v>20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66B-4613-BE8B-16B06D4B77EB}"/>
            </c:ext>
          </c:extLst>
        </c:ser>
        <c:dLbls/>
        <c:gapWidth val="219"/>
        <c:overlap val="-27"/>
        <c:axId val="100417920"/>
        <c:axId val="100419456"/>
      </c:barChart>
      <c:catAx>
        <c:axId val="10041792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00419456"/>
        <c:crosses val="autoZero"/>
        <c:auto val="1"/>
        <c:lblAlgn val="ctr"/>
        <c:lblOffset val="100"/>
      </c:catAx>
      <c:valAx>
        <c:axId val="10041945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00417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800" b="0" i="0" u="none" strike="noStrike" baseline="0" dirty="0" smtClean="0"/>
              <a:t>T</a:t>
            </a:r>
            <a:r>
              <a:rPr lang="it-IT" sz="1800" b="0" i="0" u="none" strike="noStrike" baseline="0" dirty="0" smtClean="0">
                <a:effectLst/>
              </a:rPr>
              <a:t>i </a:t>
            </a:r>
            <a:r>
              <a:rPr lang="it-IT" sz="1800" b="0" i="0" u="none" strike="noStrike" baseline="0" dirty="0">
                <a:effectLst/>
              </a:rPr>
              <a:t>è mai capitato di essere: (anche più </a:t>
            </a:r>
            <a:r>
              <a:rPr lang="it-IT" sz="1800" b="0" i="0" u="none" strike="noStrike" baseline="0" dirty="0" err="1">
                <a:effectLst/>
              </a:rPr>
              <a:t>risp</a:t>
            </a:r>
            <a:r>
              <a:rPr lang="it-IT" sz="1800" b="0" i="0" u="none" strike="noStrike" baseline="0" dirty="0">
                <a:effectLst/>
              </a:rPr>
              <a:t>.)</a:t>
            </a:r>
            <a:r>
              <a:rPr lang="it-IT" sz="1800" b="0" i="0" u="none" strike="noStrike" baseline="0" dirty="0"/>
              <a:t> </a:t>
            </a:r>
            <a:endParaRPr lang="en-US" sz="1800" dirty="0"/>
          </a:p>
        </c:rich>
      </c:tx>
      <c:layout>
        <c:manualLayout>
          <c:xMode val="edge"/>
          <c:yMode val="edge"/>
          <c:x val="0.13231241315423811"/>
          <c:y val="2.8382534291751169E-2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Foglio1!$B$36</c:f>
              <c:strCache>
                <c:ptCount val="1"/>
                <c:pt idx="0">
                  <c:v>1 media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FE4-4BD4-B9F4-4984D3DAB3E2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FE4-4BD4-B9F4-4984D3DAB3E2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FE4-4BD4-B9F4-4984D3DAB3E2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FE4-4BD4-B9F4-4984D3DAB3E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Val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Foglio1!$C$35:$F$35</c:f>
              <c:strCache>
                <c:ptCount val="4"/>
                <c:pt idx="0">
                  <c:v>spettatore</c:v>
                </c:pt>
                <c:pt idx="1">
                  <c:v>vittima</c:v>
                </c:pt>
                <c:pt idx="2">
                  <c:v>bullo</c:v>
                </c:pt>
                <c:pt idx="3">
                  <c:v>nessuna</c:v>
                </c:pt>
              </c:strCache>
            </c:strRef>
          </c:cat>
          <c:val>
            <c:numRef>
              <c:f>Foglio1!$C$36:$F$36</c:f>
              <c:numCache>
                <c:formatCode>General</c:formatCode>
                <c:ptCount val="4"/>
                <c:pt idx="0">
                  <c:v>38</c:v>
                </c:pt>
                <c:pt idx="1">
                  <c:v>23</c:v>
                </c:pt>
                <c:pt idx="2">
                  <c:v>0</c:v>
                </c:pt>
                <c:pt idx="3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FE4-4BD4-B9F4-4984D3DAB3E2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800" b="0" i="0" u="none" strike="noStrike" baseline="0" dirty="0" smtClean="0">
                <a:effectLst/>
              </a:rPr>
              <a:t>Ti </a:t>
            </a:r>
            <a:r>
              <a:rPr lang="it-IT" sz="1800" b="0" i="0" u="none" strike="noStrike" baseline="0" dirty="0">
                <a:effectLst/>
              </a:rPr>
              <a:t>è mai capitato di essere: (anche più </a:t>
            </a:r>
            <a:r>
              <a:rPr lang="it-IT" sz="1800" b="0" i="0" u="none" strike="noStrike" baseline="0" dirty="0" err="1">
                <a:effectLst/>
              </a:rPr>
              <a:t>risp</a:t>
            </a:r>
            <a:r>
              <a:rPr lang="it-IT" sz="1800" b="0" i="0" u="none" strike="noStrike" baseline="0" dirty="0">
                <a:effectLst/>
              </a:rPr>
              <a:t>.)</a:t>
            </a:r>
            <a:r>
              <a:rPr lang="it-IT" sz="1800" b="0" i="0" u="none" strike="noStrike" baseline="0" dirty="0"/>
              <a:t> </a:t>
            </a:r>
            <a:endParaRPr lang="en-US" sz="1800" dirty="0"/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Foglio1!$B$38</c:f>
              <c:strCache>
                <c:ptCount val="1"/>
                <c:pt idx="0">
                  <c:v>2 media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2AE-461B-8669-952CA762A960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2AE-461B-8669-952CA762A960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2AE-461B-8669-952CA762A960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2AE-461B-8669-952CA762A96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Val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Foglio1!$C$37:$F$37</c:f>
              <c:strCache>
                <c:ptCount val="4"/>
                <c:pt idx="0">
                  <c:v>spettatore</c:v>
                </c:pt>
                <c:pt idx="1">
                  <c:v>vittima</c:v>
                </c:pt>
                <c:pt idx="2">
                  <c:v>bullo</c:v>
                </c:pt>
                <c:pt idx="3">
                  <c:v>nessuna</c:v>
                </c:pt>
              </c:strCache>
            </c:strRef>
          </c:cat>
          <c:val>
            <c:numRef>
              <c:f>Foglio1!$C$38:$F$38</c:f>
              <c:numCache>
                <c:formatCode>General</c:formatCode>
                <c:ptCount val="4"/>
                <c:pt idx="0">
                  <c:v>32</c:v>
                </c:pt>
                <c:pt idx="1">
                  <c:v>17</c:v>
                </c:pt>
                <c:pt idx="2">
                  <c:v>0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2AE-461B-8669-952CA762A960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2000" b="0" i="0" u="none" strike="noStrike" baseline="0" dirty="0" smtClean="0">
                <a:effectLst/>
              </a:rPr>
              <a:t>Secondo </a:t>
            </a:r>
            <a:r>
              <a:rPr lang="it-IT" sz="2000" b="0" i="0" u="none" strike="noStrike" baseline="0" dirty="0">
                <a:effectLst/>
              </a:rPr>
              <a:t>te, nella tua scuola dove ha luogo il </a:t>
            </a:r>
            <a:r>
              <a:rPr lang="it-IT" sz="2000" b="0" i="0" u="none" strike="noStrike" baseline="0" dirty="0" smtClean="0">
                <a:effectLst/>
              </a:rPr>
              <a:t>bullismo?</a:t>
            </a:r>
            <a:r>
              <a:rPr lang="it-IT" sz="2000" b="0" i="0" u="none" strike="noStrike" baseline="0" dirty="0" smtClean="0"/>
              <a:t> </a:t>
            </a:r>
            <a:endParaRPr lang="it-IT" sz="2000" dirty="0"/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Foglio1!$B$40</c:f>
              <c:strCache>
                <c:ptCount val="1"/>
                <c:pt idx="0">
                  <c:v>1 media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12E-4E63-B543-7E80BB0E8DE0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2E-4E63-B543-7E80BB0E8DE0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12E-4E63-B543-7E80BB0E8DE0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12E-4E63-B543-7E80BB0E8DE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Val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Foglio1!$C$39:$F$39</c:f>
              <c:strCache>
                <c:ptCount val="4"/>
                <c:pt idx="0">
                  <c:v>aula</c:v>
                </c:pt>
                <c:pt idx="1">
                  <c:v>corridoi</c:v>
                </c:pt>
                <c:pt idx="2">
                  <c:v>bagno</c:v>
                </c:pt>
                <c:pt idx="3">
                  <c:v>fuori scuola</c:v>
                </c:pt>
              </c:strCache>
            </c:strRef>
          </c:cat>
          <c:val>
            <c:numRef>
              <c:f>Foglio1!$C$40:$F$40</c:f>
              <c:numCache>
                <c:formatCode>General</c:formatCode>
                <c:ptCount val="4"/>
                <c:pt idx="0">
                  <c:v>25</c:v>
                </c:pt>
                <c:pt idx="1">
                  <c:v>29</c:v>
                </c:pt>
                <c:pt idx="2">
                  <c:v>38</c:v>
                </c:pt>
                <c:pt idx="3">
                  <c:v>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12E-4E63-B543-7E80BB0E8DE0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395115281248524E-2"/>
          <c:y val="0.9166171595400342"/>
          <c:w val="0.9"/>
          <c:h val="8.3382840459965815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2000" b="0" i="0" u="none" strike="noStrike" baseline="0" dirty="0" smtClean="0">
                <a:effectLst/>
              </a:rPr>
              <a:t>secondo te, nella tua scuola dove ha luogo il bullismo?</a:t>
            </a:r>
            <a:endParaRPr lang="it-IT" sz="2000" dirty="0"/>
          </a:p>
        </c:rich>
      </c:tx>
      <c:layout>
        <c:manualLayout>
          <c:xMode val="edge"/>
          <c:yMode val="edge"/>
          <c:x val="0.1298160799752972"/>
          <c:y val="5.8898455121348227E-3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Foglio1!$B$42</c:f>
              <c:strCache>
                <c:ptCount val="1"/>
                <c:pt idx="0">
                  <c:v>2 media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C8F-4C2F-A84C-82B183969C3C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C8F-4C2F-A84C-82B183969C3C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C8F-4C2F-A84C-82B183969C3C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C8F-4C2F-A84C-82B183969C3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Val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Foglio1!$C$41:$F$41</c:f>
              <c:strCache>
                <c:ptCount val="4"/>
                <c:pt idx="0">
                  <c:v>aula</c:v>
                </c:pt>
                <c:pt idx="1">
                  <c:v>corridoi</c:v>
                </c:pt>
                <c:pt idx="2">
                  <c:v>bagno</c:v>
                </c:pt>
                <c:pt idx="3">
                  <c:v>fuori scuola</c:v>
                </c:pt>
              </c:strCache>
            </c:strRef>
          </c:cat>
          <c:val>
            <c:numRef>
              <c:f>Foglio1!$C$42:$F$42</c:f>
              <c:numCache>
                <c:formatCode>General</c:formatCode>
                <c:ptCount val="4"/>
                <c:pt idx="0">
                  <c:v>21</c:v>
                </c:pt>
                <c:pt idx="1">
                  <c:v>22</c:v>
                </c:pt>
                <c:pt idx="2">
                  <c:v>32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C8F-4C2F-A84C-82B183969C3C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5098039215686288E-2"/>
          <c:y val="0.89430623456489999"/>
          <c:w val="0.9"/>
          <c:h val="8.3542005384011492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3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3600" b="0" i="0" u="none" strike="noStrike" baseline="0">
                <a:effectLst/>
              </a:rPr>
              <a:t>Sono presi di mira più i ragazzi o le ragazze?</a:t>
            </a:r>
            <a:r>
              <a:rPr lang="it-IT" sz="3600" b="0" i="0" u="none" strike="noStrike" baseline="0"/>
              <a:t> </a:t>
            </a:r>
            <a:endParaRPr lang="it-IT" sz="360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Foglio1!$B$44</c:f>
              <c:strCache>
                <c:ptCount val="1"/>
                <c:pt idx="0">
                  <c:v>1 media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Foglio1!$C$43:$E$43</c:f>
              <c:strCache>
                <c:ptCount val="3"/>
                <c:pt idx="0">
                  <c:v>ragazzi</c:v>
                </c:pt>
                <c:pt idx="1">
                  <c:v>ragazze</c:v>
                </c:pt>
                <c:pt idx="2">
                  <c:v>non c'è differenza</c:v>
                </c:pt>
              </c:strCache>
            </c:strRef>
          </c:cat>
          <c:val>
            <c:numRef>
              <c:f>Foglio1!$C$44:$E$44</c:f>
              <c:numCache>
                <c:formatCode>General</c:formatCode>
                <c:ptCount val="3"/>
                <c:pt idx="0">
                  <c:v>22</c:v>
                </c:pt>
                <c:pt idx="1">
                  <c:v>15</c:v>
                </c:pt>
                <c:pt idx="2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652-4B02-A6FB-5A457911ECD0}"/>
            </c:ext>
          </c:extLst>
        </c:ser>
        <c:ser>
          <c:idx val="1"/>
          <c:order val="1"/>
          <c:tx>
            <c:strRef>
              <c:f>Foglio1!$B$45</c:f>
              <c:strCache>
                <c:ptCount val="1"/>
                <c:pt idx="0">
                  <c:v>2 media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Foglio1!$C$43:$E$43</c:f>
              <c:strCache>
                <c:ptCount val="3"/>
                <c:pt idx="0">
                  <c:v>ragazzi</c:v>
                </c:pt>
                <c:pt idx="1">
                  <c:v>ragazze</c:v>
                </c:pt>
                <c:pt idx="2">
                  <c:v>non c'è differenza</c:v>
                </c:pt>
              </c:strCache>
            </c:strRef>
          </c:cat>
          <c:val>
            <c:numRef>
              <c:f>Foglio1!$C$45:$E$45</c:f>
              <c:numCache>
                <c:formatCode>General</c:formatCode>
                <c:ptCount val="3"/>
                <c:pt idx="0">
                  <c:v>13</c:v>
                </c:pt>
                <c:pt idx="1">
                  <c:v>12</c:v>
                </c:pt>
                <c:pt idx="2">
                  <c:v>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652-4B02-A6FB-5A457911ECD0}"/>
            </c:ext>
          </c:extLst>
        </c:ser>
        <c:dLbls/>
        <c:gapWidth val="219"/>
        <c:overlap val="-27"/>
        <c:axId val="130659840"/>
        <c:axId val="130748800"/>
      </c:barChart>
      <c:catAx>
        <c:axId val="1306598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0748800"/>
        <c:crosses val="autoZero"/>
        <c:auto val="1"/>
        <c:lblAlgn val="ctr"/>
        <c:lblOffset val="100"/>
      </c:catAx>
      <c:valAx>
        <c:axId val="13074880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0659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3200" b="0" i="0" u="none" strike="noStrike" baseline="0">
                <a:effectLst/>
              </a:rPr>
              <a:t>Hai visto il bullo/a agire da solo/a o in compagnia? </a:t>
            </a:r>
            <a:r>
              <a:rPr lang="it-IT" sz="3200" b="0" i="0" u="none" strike="noStrike" baseline="0"/>
              <a:t> </a:t>
            </a:r>
            <a:endParaRPr lang="it-IT" sz="320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Foglio1!$B$47</c:f>
              <c:strCache>
                <c:ptCount val="1"/>
                <c:pt idx="0">
                  <c:v>1 media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Foglio1!$C$46:$E$46</c:f>
              <c:strCache>
                <c:ptCount val="3"/>
                <c:pt idx="0">
                  <c:v>solo</c:v>
                </c:pt>
                <c:pt idx="1">
                  <c:v>sola</c:v>
                </c:pt>
                <c:pt idx="2">
                  <c:v>in compagnia</c:v>
                </c:pt>
              </c:strCache>
            </c:strRef>
          </c:cat>
          <c:val>
            <c:numRef>
              <c:f>Foglio1!$C$47:$E$47</c:f>
              <c:numCache>
                <c:formatCode>General</c:formatCode>
                <c:ptCount val="3"/>
                <c:pt idx="0">
                  <c:v>29</c:v>
                </c:pt>
                <c:pt idx="1">
                  <c:v>8</c:v>
                </c:pt>
                <c:pt idx="2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3CE-4CDE-99A8-34A1D40BC880}"/>
            </c:ext>
          </c:extLst>
        </c:ser>
        <c:ser>
          <c:idx val="1"/>
          <c:order val="1"/>
          <c:tx>
            <c:strRef>
              <c:f>Foglio1!$B$48</c:f>
              <c:strCache>
                <c:ptCount val="1"/>
                <c:pt idx="0">
                  <c:v>2 media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Foglio1!$C$46:$E$46</c:f>
              <c:strCache>
                <c:ptCount val="3"/>
                <c:pt idx="0">
                  <c:v>solo</c:v>
                </c:pt>
                <c:pt idx="1">
                  <c:v>sola</c:v>
                </c:pt>
                <c:pt idx="2">
                  <c:v>in compagnia</c:v>
                </c:pt>
              </c:strCache>
            </c:strRef>
          </c:cat>
          <c:val>
            <c:numRef>
              <c:f>Foglio1!$C$48:$E$48</c:f>
              <c:numCache>
                <c:formatCode>General</c:formatCode>
                <c:ptCount val="3"/>
                <c:pt idx="0">
                  <c:v>25</c:v>
                </c:pt>
                <c:pt idx="1">
                  <c:v>0</c:v>
                </c:pt>
                <c:pt idx="2">
                  <c:v>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3CE-4CDE-99A8-34A1D40BC880}"/>
            </c:ext>
          </c:extLst>
        </c:ser>
        <c:dLbls/>
        <c:gapWidth val="219"/>
        <c:overlap val="-27"/>
        <c:axId val="118021504"/>
        <c:axId val="118027392"/>
      </c:barChart>
      <c:catAx>
        <c:axId val="11802150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8027392"/>
        <c:crosses val="autoZero"/>
        <c:auto val="1"/>
        <c:lblAlgn val="ctr"/>
        <c:lblOffset val="100"/>
      </c:catAx>
      <c:valAx>
        <c:axId val="11802739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8021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>
                <a:solidFill>
                  <a:srgbClr val="FF0000"/>
                </a:solidFill>
              </a:rPr>
              <a:t>1 </a:t>
            </a:r>
            <a:r>
              <a:rPr lang="en-US" sz="2800" b="1" dirty="0" smtClean="0">
                <a:solidFill>
                  <a:srgbClr val="FF0000"/>
                </a:solidFill>
              </a:rPr>
              <a:t>MEDIA</a:t>
            </a:r>
            <a:endParaRPr lang="en-US" sz="2800" b="1" dirty="0">
              <a:solidFill>
                <a:srgbClr val="FF0000"/>
              </a:solidFill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Foglio1!$B$50</c:f>
              <c:strCache>
                <c:ptCount val="1"/>
                <c:pt idx="0">
                  <c:v>1 media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23B-46BC-A31B-CC6A961C66A3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23B-46BC-A31B-CC6A961C66A3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23B-46BC-A31B-CC6A961C66A3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23B-46BC-A31B-CC6A961C66A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Val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Foglio1!$C$49:$F$49</c:f>
              <c:strCache>
                <c:ptCount val="4"/>
                <c:pt idx="0">
                  <c:v>non fanno niente</c:v>
                </c:pt>
                <c:pt idx="1">
                  <c:v>aiutano la vittima</c:v>
                </c:pt>
                <c:pt idx="2">
                  <c:v>avvisano gli adulti</c:v>
                </c:pt>
                <c:pt idx="3">
                  <c:v>ridono</c:v>
                </c:pt>
              </c:strCache>
            </c:strRef>
          </c:cat>
          <c:val>
            <c:numRef>
              <c:f>Foglio1!$C$50:$F$50</c:f>
              <c:numCache>
                <c:formatCode>General</c:formatCode>
                <c:ptCount val="4"/>
                <c:pt idx="0">
                  <c:v>8</c:v>
                </c:pt>
                <c:pt idx="1">
                  <c:v>29</c:v>
                </c:pt>
                <c:pt idx="2">
                  <c:v>55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23B-46BC-A31B-CC6A961C66A3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3200" dirty="0"/>
              <a:t>2 media</a:t>
            </a:r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 smtClean="0">
                <a:solidFill>
                  <a:srgbClr val="FF0000"/>
                </a:solidFill>
              </a:rPr>
              <a:t>2 MEDIA</a:t>
            </a:r>
            <a:endParaRPr lang="en-US" sz="2800" b="1" dirty="0">
              <a:solidFill>
                <a:srgbClr val="FF0000"/>
              </a:solidFill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Foglio1!$B$52</c:f>
              <c:strCache>
                <c:ptCount val="1"/>
                <c:pt idx="0">
                  <c:v>2 media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E1D-4D33-AE4A-38547BA9325B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E1D-4D33-AE4A-38547BA9325B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E1D-4D33-AE4A-38547BA9325B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E1D-4D33-AE4A-38547BA932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Val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Foglio1!$C$51:$F$51</c:f>
              <c:strCache>
                <c:ptCount val="4"/>
                <c:pt idx="0">
                  <c:v>non fanno niente</c:v>
                </c:pt>
                <c:pt idx="1">
                  <c:v>aiutano la vittima</c:v>
                </c:pt>
                <c:pt idx="2">
                  <c:v>avvisano gli adulti</c:v>
                </c:pt>
                <c:pt idx="3">
                  <c:v>ridono</c:v>
                </c:pt>
              </c:strCache>
            </c:strRef>
          </c:cat>
          <c:val>
            <c:numRef>
              <c:f>Foglio1!$C$52:$F$52</c:f>
              <c:numCache>
                <c:formatCode>General</c:formatCode>
                <c:ptCount val="4"/>
                <c:pt idx="0">
                  <c:v>14</c:v>
                </c:pt>
                <c:pt idx="1">
                  <c:v>29</c:v>
                </c:pt>
                <c:pt idx="2">
                  <c:v>41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E1D-4D33-AE4A-38547BA9325B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1159876754536119E-2"/>
          <c:y val="0.84259845845813464"/>
          <c:w val="0.90440044004400444"/>
          <c:h val="0.15161124202608509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b="1" dirty="0" smtClean="0">
                <a:solidFill>
                  <a:srgbClr val="FF0000"/>
                </a:solidFill>
              </a:rPr>
              <a:t>1 MEDIA</a:t>
            </a:r>
            <a:endParaRPr lang="it-IT" b="1" dirty="0">
              <a:solidFill>
                <a:srgbClr val="FF0000"/>
              </a:solidFill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Foglio1!$B$54</c:f>
              <c:strCache>
                <c:ptCount val="1"/>
                <c:pt idx="0">
                  <c:v>1 media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C50-4A20-8BFA-A4C09B4977D2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C50-4A20-8BFA-A4C09B4977D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Val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Foglio1!$C$53:$D$53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Foglio1!$C$54:$D$54</c:f>
              <c:numCache>
                <c:formatCode>General</c:formatCode>
                <c:ptCount val="2"/>
                <c:pt idx="0">
                  <c:v>73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C50-4A20-8BFA-A4C09B4977D2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3600" b="0" i="0" u="none" strike="noStrike" baseline="0" dirty="0">
                <a:effectLst/>
              </a:rPr>
              <a:t>E con gli altri ragazzi che frequentano la scuola?</a:t>
            </a:r>
            <a:r>
              <a:rPr lang="it-IT" sz="3600" b="0" i="0" u="none" strike="noStrike" baseline="0" dirty="0"/>
              <a:t> </a:t>
            </a:r>
            <a:endParaRPr lang="it-IT" sz="3600" dirty="0"/>
          </a:p>
        </c:rich>
      </c:tx>
      <c:layout>
        <c:manualLayout>
          <c:xMode val="edge"/>
          <c:yMode val="edge"/>
          <c:x val="0.12704155730533684"/>
          <c:y val="5.5555555555555539E-2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Foglio1!$C$5</c:f>
              <c:strCache>
                <c:ptCount val="1"/>
                <c:pt idx="0">
                  <c:v>non bene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Foglio1!$B$6:$B$8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Foglio1!$C$6:$C$8</c:f>
              <c:numCache>
                <c:formatCode>General</c:formatCode>
                <c:ptCount val="3"/>
                <c:pt idx="0">
                  <c:v>4</c:v>
                </c:pt>
                <c:pt idx="1">
                  <c:v>0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D4-4065-93B5-2C09C1DA0C0A}"/>
            </c:ext>
          </c:extLst>
        </c:ser>
        <c:ser>
          <c:idx val="1"/>
          <c:order val="1"/>
          <c:tx>
            <c:strRef>
              <c:f>Foglio1!$D$5</c:f>
              <c:strCache>
                <c:ptCount val="1"/>
                <c:pt idx="0">
                  <c:v>abbastanza bene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Foglio1!$B$6:$B$8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Foglio1!$D$6:$D$8</c:f>
              <c:numCache>
                <c:formatCode>General</c:formatCode>
                <c:ptCount val="3"/>
                <c:pt idx="0">
                  <c:v>46</c:v>
                </c:pt>
                <c:pt idx="1">
                  <c:v>0</c:v>
                </c:pt>
                <c:pt idx="2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4D4-4065-93B5-2C09C1DA0C0A}"/>
            </c:ext>
          </c:extLst>
        </c:ser>
        <c:ser>
          <c:idx val="2"/>
          <c:order val="2"/>
          <c:tx>
            <c:strRef>
              <c:f>Foglio1!$E$5</c:f>
              <c:strCache>
                <c:ptCount val="1"/>
                <c:pt idx="0">
                  <c:v>benissimo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Foglio1!$B$6:$B$8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Foglio1!$E$6:$E$8</c:f>
              <c:numCache>
                <c:formatCode>General</c:formatCode>
                <c:ptCount val="3"/>
                <c:pt idx="0">
                  <c:v>25</c:v>
                </c:pt>
                <c:pt idx="1">
                  <c:v>0</c:v>
                </c:pt>
                <c:pt idx="2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4D4-4065-93B5-2C09C1DA0C0A}"/>
            </c:ext>
          </c:extLst>
        </c:ser>
        <c:dLbls/>
        <c:gapWidth val="219"/>
        <c:overlap val="-27"/>
        <c:axId val="85904768"/>
        <c:axId val="101229696"/>
      </c:barChart>
      <c:catAx>
        <c:axId val="859047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01229696"/>
        <c:crosses val="autoZero"/>
        <c:auto val="1"/>
        <c:lblAlgn val="ctr"/>
        <c:lblOffset val="100"/>
      </c:catAx>
      <c:valAx>
        <c:axId val="10122969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85904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plotArea>
      <c:layout/>
      <c:pieChart>
        <c:varyColors val="1"/>
        <c:ser>
          <c:idx val="0"/>
          <c:order val="0"/>
          <c:tx>
            <c:strRef>
              <c:f>Foglio1!$B$56</c:f>
              <c:strCache>
                <c:ptCount val="1"/>
                <c:pt idx="0">
                  <c:v>2 media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73-4775-923E-B1DC9EB0F043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73-4775-923E-B1DC9EB0F0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Val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Foglio1!$C$55:$D$55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Foglio1!$C$56:$D$56</c:f>
              <c:numCache>
                <c:formatCode>General</c:formatCode>
                <c:ptCount val="2"/>
                <c:pt idx="0">
                  <c:v>70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D73-4775-923E-B1DC9EB0F043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plotArea>
      <c:layout/>
      <c:pieChart>
        <c:varyColors val="1"/>
        <c:ser>
          <c:idx val="0"/>
          <c:order val="0"/>
          <c:tx>
            <c:strRef>
              <c:f>Foglio1!$B$58</c:f>
              <c:strCache>
                <c:ptCount val="1"/>
                <c:pt idx="0">
                  <c:v>1 media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1FB-4E4D-8C9E-681A58EE5478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1FB-4E4D-8C9E-681A58EE5478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1FB-4E4D-8C9E-681A58EE547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Val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Foglio1!$C$57:$E$57</c:f>
              <c:strCache>
                <c:ptCount val="3"/>
                <c:pt idx="0">
                  <c:v>non faccio nulla</c:v>
                </c:pt>
                <c:pt idx="1">
                  <c:v>chiamo gli adulti</c:v>
                </c:pt>
                <c:pt idx="2">
                  <c:v>intervengo</c:v>
                </c:pt>
              </c:strCache>
            </c:strRef>
          </c:cat>
          <c:val>
            <c:numRef>
              <c:f>Foglio1!$C$58:$E$58</c:f>
              <c:numCache>
                <c:formatCode>General</c:formatCode>
                <c:ptCount val="3"/>
                <c:pt idx="0">
                  <c:v>3</c:v>
                </c:pt>
                <c:pt idx="1">
                  <c:v>45</c:v>
                </c:pt>
                <c:pt idx="2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1FB-4E4D-8C9E-681A58EE5478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plotArea>
      <c:layout/>
      <c:pieChart>
        <c:varyColors val="1"/>
        <c:ser>
          <c:idx val="0"/>
          <c:order val="0"/>
          <c:tx>
            <c:strRef>
              <c:f>Foglio1!$B$60</c:f>
              <c:strCache>
                <c:ptCount val="1"/>
                <c:pt idx="0">
                  <c:v>2 media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41D-4BC0-90BA-C391A587A79C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41D-4BC0-90BA-C391A587A79C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41D-4BC0-90BA-C391A587A79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Val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Foglio1!$C$59:$E$59</c:f>
              <c:strCache>
                <c:ptCount val="3"/>
                <c:pt idx="0">
                  <c:v>non faccio nulla</c:v>
                </c:pt>
                <c:pt idx="1">
                  <c:v>chiamo gli adulti</c:v>
                </c:pt>
                <c:pt idx="2">
                  <c:v>intervengo</c:v>
                </c:pt>
              </c:strCache>
            </c:strRef>
          </c:cat>
          <c:val>
            <c:numRef>
              <c:f>Foglio1!$C$60:$E$60</c:f>
              <c:numCache>
                <c:formatCode>General</c:formatCode>
                <c:ptCount val="3"/>
                <c:pt idx="0">
                  <c:v>2</c:v>
                </c:pt>
                <c:pt idx="1">
                  <c:v>43</c:v>
                </c:pt>
                <c:pt idx="2">
                  <c:v>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41D-4BC0-90BA-C391A587A79C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4435217646835198E-2"/>
          <c:y val="0.81741658342861601"/>
          <c:w val="0.88075696127766412"/>
          <c:h val="0.1607307397475242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2800" b="0" i="0" u="none" strike="noStrike" baseline="0">
                <a:effectLst/>
              </a:rPr>
              <a:t>Sapevi che in molti casi chi fa il bullo a scuola da grande diventa una persona con problemi mentre la vittima diventa solitamente una persona strafiga?</a:t>
            </a:r>
            <a:r>
              <a:rPr lang="it-IT" sz="2800" b="0" i="0" u="none" strike="noStrike" baseline="0"/>
              <a:t> </a:t>
            </a:r>
            <a:endParaRPr lang="it-IT" sz="280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Foglio1!$C$62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Foglio1!$B$63:$B$64</c:f>
              <c:strCache>
                <c:ptCount val="2"/>
                <c:pt idx="0">
                  <c:v>1 media</c:v>
                </c:pt>
                <c:pt idx="1">
                  <c:v>2 media</c:v>
                </c:pt>
              </c:strCache>
            </c:strRef>
          </c:cat>
          <c:val>
            <c:numRef>
              <c:f>Foglio1!$C$63:$C$64</c:f>
              <c:numCache>
                <c:formatCode>General</c:formatCode>
                <c:ptCount val="2"/>
                <c:pt idx="0">
                  <c:v>51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600-4729-A564-4A4B712C2268}"/>
            </c:ext>
          </c:extLst>
        </c:ser>
        <c:ser>
          <c:idx val="1"/>
          <c:order val="1"/>
          <c:tx>
            <c:strRef>
              <c:f>Foglio1!$D$62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Foglio1!$B$63:$B$64</c:f>
              <c:strCache>
                <c:ptCount val="2"/>
                <c:pt idx="0">
                  <c:v>1 media</c:v>
                </c:pt>
                <c:pt idx="1">
                  <c:v>2 media</c:v>
                </c:pt>
              </c:strCache>
            </c:strRef>
          </c:cat>
          <c:val>
            <c:numRef>
              <c:f>Foglio1!$D$63:$D$64</c:f>
              <c:numCache>
                <c:formatCode>General</c:formatCode>
                <c:ptCount val="2"/>
                <c:pt idx="0">
                  <c:v>24</c:v>
                </c:pt>
                <c:pt idx="1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600-4729-A564-4A4B712C2268}"/>
            </c:ext>
          </c:extLst>
        </c:ser>
        <c:dLbls/>
        <c:gapWidth val="219"/>
        <c:overlap val="-27"/>
        <c:axId val="152355584"/>
        <c:axId val="152357120"/>
      </c:barChart>
      <c:catAx>
        <c:axId val="15235558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52357120"/>
        <c:crosses val="autoZero"/>
        <c:auto val="1"/>
        <c:lblAlgn val="ctr"/>
        <c:lblOffset val="100"/>
      </c:catAx>
      <c:valAx>
        <c:axId val="15235712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52355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 marL="0" indent="0">
              <a:buNone/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2000" b="0" i="0" u="none" strike="noStrike" baseline="0" dirty="0">
                <a:effectLst/>
              </a:rPr>
              <a:t>Pensi che possano funzionare i </a:t>
            </a:r>
            <a:r>
              <a:rPr lang="it-IT" sz="2000" b="0" i="0" u="none" strike="noStrike" baseline="0" dirty="0" smtClean="0">
                <a:effectLst/>
              </a:rPr>
              <a:t>«2 </a:t>
            </a:r>
            <a:r>
              <a:rPr lang="it-IT" sz="2000" b="0" i="0" u="none" strike="noStrike" baseline="0" dirty="0">
                <a:effectLst/>
              </a:rPr>
              <a:t>comandamenti di </a:t>
            </a:r>
            <a:r>
              <a:rPr lang="it-IT" sz="2000" b="0" i="0" u="none" strike="noStrike" baseline="0" dirty="0" smtClean="0">
                <a:effectLst/>
              </a:rPr>
              <a:t>MABASTA»</a:t>
            </a:r>
          </a:p>
          <a:p>
            <a:pPr marL="0" indent="0">
              <a:buNone/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2000" b="0" i="0" u="none" strike="noStrike" baseline="0" dirty="0" smtClean="0">
                <a:effectLst/>
              </a:rPr>
              <a:t>1. NON FARE agli altri ciò che NON VORRESTI sia fatto a te</a:t>
            </a:r>
          </a:p>
          <a:p>
            <a:pPr marL="0" indent="0">
              <a:buNone/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2000" b="0" i="0" u="none" strike="noStrike" baseline="0" dirty="0" smtClean="0">
                <a:effectLst/>
              </a:rPr>
              <a:t>2. FAI agli altri ciò che VORRESTI che gli altri facessero a te</a:t>
            </a:r>
          </a:p>
          <a:p>
            <a:pPr marL="0" indent="0">
              <a:buNone/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400" b="0" i="0" u="none" strike="noStrike" baseline="0" dirty="0" smtClean="0"/>
              <a:t> </a:t>
            </a:r>
            <a:endParaRPr lang="it-IT" dirty="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Foglio1!$C$68</c:f>
              <c:strCache>
                <c:ptCount val="1"/>
                <c:pt idx="0">
                  <c:v>si perché fanno riflettere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Foglio1!$B$69:$B$70</c:f>
              <c:strCache>
                <c:ptCount val="2"/>
                <c:pt idx="0">
                  <c:v>1 media</c:v>
                </c:pt>
                <c:pt idx="1">
                  <c:v>2 media</c:v>
                </c:pt>
              </c:strCache>
            </c:strRef>
          </c:cat>
          <c:val>
            <c:numRef>
              <c:f>Foglio1!$C$69:$C$70</c:f>
              <c:numCache>
                <c:formatCode>General</c:formatCode>
                <c:ptCount val="2"/>
                <c:pt idx="0">
                  <c:v>67</c:v>
                </c:pt>
                <c:pt idx="1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C46-4E37-B35B-89E783CFAB27}"/>
            </c:ext>
          </c:extLst>
        </c:ser>
        <c:ser>
          <c:idx val="1"/>
          <c:order val="1"/>
          <c:tx>
            <c:strRef>
              <c:f>Foglio1!$D$68</c:f>
              <c:strCache>
                <c:ptCount val="1"/>
                <c:pt idx="0">
                  <c:v>no perché ai ragazzi non importa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Foglio1!$B$69:$B$70</c:f>
              <c:strCache>
                <c:ptCount val="2"/>
                <c:pt idx="0">
                  <c:v>1 media</c:v>
                </c:pt>
                <c:pt idx="1">
                  <c:v>2 media</c:v>
                </c:pt>
              </c:strCache>
            </c:strRef>
          </c:cat>
          <c:val>
            <c:numRef>
              <c:f>Foglio1!$D$69:$D$70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C46-4E37-B35B-89E783CFAB27}"/>
            </c:ext>
          </c:extLst>
        </c:ser>
        <c:dLbls/>
        <c:gapWidth val="219"/>
        <c:overlap val="-27"/>
        <c:axId val="153006848"/>
        <c:axId val="153008384"/>
      </c:barChart>
      <c:catAx>
        <c:axId val="15300684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53008384"/>
        <c:crosses val="autoZero"/>
        <c:auto val="1"/>
        <c:lblAlgn val="ctr"/>
        <c:lblOffset val="100"/>
      </c:catAx>
      <c:valAx>
        <c:axId val="15300838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53006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2800" b="0" i="0" u="none" strike="noStrike" baseline="0" smtClean="0">
                <a:effectLst/>
              </a:rPr>
              <a:t>Firmeresti un documento in cui dichiari che nella tua classe non esiste alcun caso di bullismo o cyberbullismo?</a:t>
            </a:r>
            <a:r>
              <a:rPr lang="it-IT" sz="2800" b="0" i="0" u="none" strike="noStrike" baseline="0" smtClean="0"/>
              <a:t> </a:t>
            </a:r>
            <a:endParaRPr lang="it-IT" sz="2800" dirty="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Foglio1!$C$72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Foglio1!$B$73:$B$74</c:f>
              <c:strCache>
                <c:ptCount val="2"/>
                <c:pt idx="0">
                  <c:v>1 media</c:v>
                </c:pt>
                <c:pt idx="1">
                  <c:v>2 media</c:v>
                </c:pt>
              </c:strCache>
            </c:strRef>
          </c:cat>
          <c:val>
            <c:numRef>
              <c:f>Foglio1!$C$73:$C$74</c:f>
              <c:numCache>
                <c:formatCode>General</c:formatCode>
                <c:ptCount val="2"/>
                <c:pt idx="0">
                  <c:v>46</c:v>
                </c:pt>
                <c:pt idx="1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DF6-48A3-B4B5-4BED6EC9181E}"/>
            </c:ext>
          </c:extLst>
        </c:ser>
        <c:ser>
          <c:idx val="1"/>
          <c:order val="1"/>
          <c:tx>
            <c:strRef>
              <c:f>Foglio1!$D$72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Foglio1!$B$73:$B$74</c:f>
              <c:strCache>
                <c:ptCount val="2"/>
                <c:pt idx="0">
                  <c:v>1 media</c:v>
                </c:pt>
                <c:pt idx="1">
                  <c:v>2 media</c:v>
                </c:pt>
              </c:strCache>
            </c:strRef>
          </c:cat>
          <c:val>
            <c:numRef>
              <c:f>Foglio1!$D$73:$D$74</c:f>
              <c:numCache>
                <c:formatCode>General</c:formatCode>
                <c:ptCount val="2"/>
                <c:pt idx="0">
                  <c:v>28</c:v>
                </c:pt>
                <c:pt idx="1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DF6-48A3-B4B5-4BED6EC9181E}"/>
            </c:ext>
          </c:extLst>
        </c:ser>
        <c:dLbls/>
        <c:gapWidth val="219"/>
        <c:overlap val="-27"/>
        <c:axId val="153265280"/>
        <c:axId val="153266816"/>
      </c:barChart>
      <c:catAx>
        <c:axId val="1532652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53266816"/>
        <c:crosses val="autoZero"/>
        <c:auto val="1"/>
        <c:lblAlgn val="ctr"/>
        <c:lblOffset val="100"/>
      </c:catAx>
      <c:valAx>
        <c:axId val="15326681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53265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3200" b="0" i="0" u="none" strike="noStrike" baseline="0" dirty="0">
                <a:effectLst/>
              </a:rPr>
              <a:t>Ti accade di sentirti isolato dai tuoi compagni di classe?</a:t>
            </a:r>
            <a:r>
              <a:rPr lang="it-IT" sz="3200" b="0" i="0" u="none" strike="noStrike" baseline="0" dirty="0"/>
              <a:t> </a:t>
            </a:r>
            <a:endParaRPr lang="it-IT" sz="3200" dirty="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Foglio1!$C$9</c:f>
              <c:strCache>
                <c:ptCount val="1"/>
                <c:pt idx="0">
                  <c:v>mai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Foglio1!$B$10:$B$12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Foglio1!$C$10:$C$12</c:f>
              <c:numCache>
                <c:formatCode>General</c:formatCode>
                <c:ptCount val="3"/>
                <c:pt idx="0">
                  <c:v>26</c:v>
                </c:pt>
                <c:pt idx="1">
                  <c:v>0</c:v>
                </c:pt>
                <c:pt idx="2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A60-474B-96F7-D440F501CAFF}"/>
            </c:ext>
          </c:extLst>
        </c:ser>
        <c:ser>
          <c:idx val="1"/>
          <c:order val="1"/>
          <c:tx>
            <c:strRef>
              <c:f>Foglio1!$D$9</c:f>
              <c:strCache>
                <c:ptCount val="1"/>
                <c:pt idx="0">
                  <c:v>raramente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Foglio1!$B$10:$B$12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Foglio1!$D$10:$D$12</c:f>
              <c:numCache>
                <c:formatCode>General</c:formatCode>
                <c:ptCount val="3"/>
                <c:pt idx="0">
                  <c:v>30</c:v>
                </c:pt>
                <c:pt idx="1">
                  <c:v>0</c:v>
                </c:pt>
                <c:pt idx="2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A60-474B-96F7-D440F501CAFF}"/>
            </c:ext>
          </c:extLst>
        </c:ser>
        <c:ser>
          <c:idx val="2"/>
          <c:order val="2"/>
          <c:tx>
            <c:strRef>
              <c:f>Foglio1!$E$9</c:f>
              <c:strCache>
                <c:ptCount val="1"/>
                <c:pt idx="0">
                  <c:v>qualche volta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Foglio1!$B$10:$B$12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Foglio1!$E$10:$E$12</c:f>
              <c:numCache>
                <c:formatCode>General</c:formatCode>
                <c:ptCount val="3"/>
                <c:pt idx="0">
                  <c:v>14</c:v>
                </c:pt>
                <c:pt idx="1">
                  <c:v>0</c:v>
                </c:pt>
                <c:pt idx="2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A60-474B-96F7-D440F501CAFF}"/>
            </c:ext>
          </c:extLst>
        </c:ser>
        <c:ser>
          <c:idx val="3"/>
          <c:order val="3"/>
          <c:tx>
            <c:strRef>
              <c:f>Foglio1!$F$9</c:f>
              <c:strCache>
                <c:ptCount val="1"/>
                <c:pt idx="0">
                  <c:v>spesso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strRef>
              <c:f>Foglio1!$B$10:$B$12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Foglio1!$F$10:$F$12</c:f>
              <c:numCache>
                <c:formatCode>General</c:formatCode>
                <c:ptCount val="3"/>
                <c:pt idx="0">
                  <c:v>5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A60-474B-96F7-D440F501CAFF}"/>
            </c:ext>
          </c:extLst>
        </c:ser>
        <c:dLbls/>
        <c:gapWidth val="219"/>
        <c:overlap val="-27"/>
        <c:axId val="115305088"/>
        <c:axId val="115310976"/>
      </c:barChart>
      <c:catAx>
        <c:axId val="1153050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5310976"/>
        <c:crosses val="autoZero"/>
        <c:auto val="1"/>
        <c:lblAlgn val="ctr"/>
        <c:lblOffset val="100"/>
      </c:catAx>
      <c:valAx>
        <c:axId val="11531097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5305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4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4000" b="0" i="0" u="none" strike="noStrike" baseline="0">
                <a:effectLst/>
              </a:rPr>
              <a:t>Come definiresti il bullismo e il cyberbullismo?</a:t>
            </a:r>
            <a:r>
              <a:rPr lang="it-IT" sz="4000" b="0" i="0" u="none" strike="noStrike" baseline="0"/>
              <a:t> </a:t>
            </a:r>
            <a:endParaRPr lang="it-IT" sz="400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Foglio1!$C$13</c:f>
              <c:strCache>
                <c:ptCount val="1"/>
                <c:pt idx="0">
                  <c:v>sa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Foglio1!$B$14:$B$16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Foglio1!$C$14:$C$16</c:f>
              <c:numCache>
                <c:formatCode>General</c:formatCode>
                <c:ptCount val="3"/>
                <c:pt idx="0">
                  <c:v>34</c:v>
                </c:pt>
                <c:pt idx="1">
                  <c:v>0</c:v>
                </c:pt>
                <c:pt idx="2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68C-43FD-B6DC-A74196A06513}"/>
            </c:ext>
          </c:extLst>
        </c:ser>
        <c:ser>
          <c:idx val="1"/>
          <c:order val="1"/>
          <c:tx>
            <c:strRef>
              <c:f>Foglio1!$D$13</c:f>
              <c:strCache>
                <c:ptCount val="1"/>
                <c:pt idx="0">
                  <c:v>una cosa brutta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Foglio1!$B$14:$B$16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Foglio1!$D$14:$D$16</c:f>
              <c:numCache>
                <c:formatCode>General</c:formatCode>
                <c:ptCount val="3"/>
                <c:pt idx="0">
                  <c:v>32</c:v>
                </c:pt>
                <c:pt idx="1">
                  <c:v>0</c:v>
                </c:pt>
                <c:pt idx="2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68C-43FD-B6DC-A74196A06513}"/>
            </c:ext>
          </c:extLst>
        </c:ser>
        <c:ser>
          <c:idx val="2"/>
          <c:order val="2"/>
          <c:tx>
            <c:strRef>
              <c:f>Foglio1!$E$13</c:f>
              <c:strCache>
                <c:ptCount val="1"/>
                <c:pt idx="0">
                  <c:v>non sa/non risp.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Foglio1!$B$14:$B$16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Foglio1!$E$14:$E$16</c:f>
              <c:numCache>
                <c:formatCode>General</c:formatCode>
                <c:ptCount val="3"/>
                <c:pt idx="0">
                  <c:v>4</c:v>
                </c:pt>
                <c:pt idx="1">
                  <c:v>0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68C-43FD-B6DC-A74196A06513}"/>
            </c:ext>
          </c:extLst>
        </c:ser>
        <c:dLbls/>
        <c:gapWidth val="219"/>
        <c:overlap val="-27"/>
        <c:axId val="117207424"/>
        <c:axId val="117209344"/>
      </c:barChart>
      <c:catAx>
        <c:axId val="11720742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7209344"/>
        <c:crosses val="autoZero"/>
        <c:auto val="1"/>
        <c:lblAlgn val="ctr"/>
        <c:lblOffset val="100"/>
      </c:catAx>
      <c:valAx>
        <c:axId val="11720934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7207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2400" b="0" i="0" u="none" strike="noStrike" baseline="0">
                <a:effectLst/>
              </a:rPr>
              <a:t>Sapevi che dal 2017 c'è una legge dedicata al bullismo e, soprattutto al cyberbullismo che prevede severe conseguenze (e sanzioni per i genitori) per chiunque pubblica o diffonde foto e video senza il consenso dei soggetti ripresi? </a:t>
            </a:r>
            <a:r>
              <a:rPr lang="it-IT" sz="2400" b="0" i="0" u="none" strike="noStrike" baseline="0"/>
              <a:t> </a:t>
            </a:r>
            <a:endParaRPr lang="it-IT" sz="240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Foglio1!$C$17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Foglio1!$B$18:$B$20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Foglio1!$C$18:$C$20</c:f>
              <c:numCache>
                <c:formatCode>General</c:formatCode>
                <c:ptCount val="3"/>
                <c:pt idx="0">
                  <c:v>44</c:v>
                </c:pt>
                <c:pt idx="1">
                  <c:v>0</c:v>
                </c:pt>
                <c:pt idx="2">
                  <c:v>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9A9-4C1D-B1A6-06B544A05B25}"/>
            </c:ext>
          </c:extLst>
        </c:ser>
        <c:ser>
          <c:idx val="1"/>
          <c:order val="1"/>
          <c:tx>
            <c:strRef>
              <c:f>Foglio1!$D$17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Foglio1!$B$18:$B$20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Foglio1!$D$18:$D$20</c:f>
              <c:numCache>
                <c:formatCode>General</c:formatCode>
                <c:ptCount val="3"/>
                <c:pt idx="0">
                  <c:v>30</c:v>
                </c:pt>
                <c:pt idx="1">
                  <c:v>0</c:v>
                </c:pt>
                <c:pt idx="2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9A9-4C1D-B1A6-06B544A05B25}"/>
            </c:ext>
          </c:extLst>
        </c:ser>
        <c:ser>
          <c:idx val="2"/>
          <c:order val="2"/>
          <c:tx>
            <c:strRef>
              <c:f>Foglio1!$E$17</c:f>
              <c:strCache>
                <c:ptCount val="1"/>
                <c:pt idx="0">
                  <c:v>non risp.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Foglio1!$B$18:$B$20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Foglio1!$E$18:$E$20</c:f>
              <c:numCache>
                <c:formatCode>General</c:formatCode>
                <c:ptCount val="3"/>
                <c:pt idx="0">
                  <c:v>1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9A9-4C1D-B1A6-06B544A05B25}"/>
            </c:ext>
          </c:extLst>
        </c:ser>
        <c:dLbls/>
        <c:gapWidth val="219"/>
        <c:overlap val="-27"/>
        <c:axId val="116744192"/>
        <c:axId val="116745728"/>
      </c:barChart>
      <c:catAx>
        <c:axId val="11674419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6745728"/>
        <c:crosses val="autoZero"/>
        <c:auto val="1"/>
        <c:lblAlgn val="ctr"/>
        <c:lblOffset val="100"/>
      </c:catAx>
      <c:valAx>
        <c:axId val="11674572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6744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 sz="2000" dirty="0"/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6.1280955732316365E-2"/>
          <c:y val="9.1689268909930677E-2"/>
          <c:w val="0.91059577051730722"/>
          <c:h val="0.66961679373103167"/>
        </c:manualLayout>
      </c:layout>
      <c:barChart>
        <c:barDir val="col"/>
        <c:grouping val="clustered"/>
        <c:ser>
          <c:idx val="0"/>
          <c:order val="0"/>
          <c:tx>
            <c:strRef>
              <c:f>Foglio1!$C$21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Foglio1!$B$22:$B$24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Foglio1!$C$22:$C$24</c:f>
              <c:numCache>
                <c:formatCode>General</c:formatCode>
                <c:ptCount val="3"/>
                <c:pt idx="0">
                  <c:v>36</c:v>
                </c:pt>
                <c:pt idx="1">
                  <c:v>0</c:v>
                </c:pt>
                <c:pt idx="2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CB-40A7-818C-98BB1CABF50C}"/>
            </c:ext>
          </c:extLst>
        </c:ser>
        <c:ser>
          <c:idx val="1"/>
          <c:order val="1"/>
          <c:tx>
            <c:strRef>
              <c:f>Foglio1!$D$21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Foglio1!$B$22:$B$24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Foglio1!$D$22:$D$24</c:f>
              <c:numCache>
                <c:formatCode>General</c:formatCode>
                <c:ptCount val="3"/>
                <c:pt idx="0">
                  <c:v>37</c:v>
                </c:pt>
                <c:pt idx="1">
                  <c:v>0</c:v>
                </c:pt>
                <c:pt idx="2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1CB-40A7-818C-98BB1CABF50C}"/>
            </c:ext>
          </c:extLst>
        </c:ser>
        <c:dLbls/>
        <c:gapWidth val="219"/>
        <c:overlap val="-27"/>
        <c:axId val="118143232"/>
        <c:axId val="118157312"/>
      </c:barChart>
      <c:catAx>
        <c:axId val="11814323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8157312"/>
        <c:crosses val="autoZero"/>
        <c:auto val="1"/>
        <c:lblAlgn val="ctr"/>
        <c:lblOffset val="100"/>
      </c:catAx>
      <c:valAx>
        <c:axId val="11815731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8143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Foglio1!$C$25</c:f>
              <c:strCache>
                <c:ptCount val="1"/>
                <c:pt idx="0">
                  <c:v>risolta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Foglio1!$B$26:$B$27</c:f>
              <c:strCache>
                <c:ptCount val="2"/>
                <c:pt idx="0">
                  <c:v>1 media</c:v>
                </c:pt>
                <c:pt idx="1">
                  <c:v>2 media</c:v>
                </c:pt>
              </c:strCache>
            </c:strRef>
          </c:cat>
          <c:val>
            <c:numRef>
              <c:f>Foglio1!$C$26:$C$27</c:f>
              <c:numCache>
                <c:formatCode>General</c:formatCode>
                <c:ptCount val="2"/>
                <c:pt idx="0">
                  <c:v>19</c:v>
                </c:pt>
                <c:pt idx="1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80E-42B5-9033-14FFC18AE2BB}"/>
            </c:ext>
          </c:extLst>
        </c:ser>
        <c:ser>
          <c:idx val="1"/>
          <c:order val="1"/>
          <c:tx>
            <c:strRef>
              <c:f>Foglio1!$D$25</c:f>
              <c:strCache>
                <c:ptCount val="1"/>
                <c:pt idx="0">
                  <c:v>attiva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Foglio1!$B$26:$B$27</c:f>
              <c:strCache>
                <c:ptCount val="2"/>
                <c:pt idx="0">
                  <c:v>1 media</c:v>
                </c:pt>
                <c:pt idx="1">
                  <c:v>2 media</c:v>
                </c:pt>
              </c:strCache>
            </c:strRef>
          </c:cat>
          <c:val>
            <c:numRef>
              <c:f>Foglio1!$D$26:$D$27</c:f>
              <c:numCache>
                <c:formatCode>General</c:formatCode>
                <c:ptCount val="2"/>
                <c:pt idx="0">
                  <c:v>17</c:v>
                </c:pt>
                <c:pt idx="1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80E-42B5-9033-14FFC18AE2BB}"/>
            </c:ext>
          </c:extLst>
        </c:ser>
        <c:dLbls/>
        <c:gapWidth val="219"/>
        <c:overlap val="-27"/>
        <c:axId val="117863936"/>
        <c:axId val="117865472"/>
      </c:barChart>
      <c:catAx>
        <c:axId val="1178639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7865472"/>
        <c:crosses val="autoZero"/>
        <c:auto val="1"/>
        <c:lblAlgn val="ctr"/>
        <c:lblOffset val="100"/>
      </c:catAx>
      <c:valAx>
        <c:axId val="11786547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17863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 dirty="0"/>
          </a:p>
        </c:rich>
      </c:tx>
      <c:layout>
        <c:manualLayout>
          <c:xMode val="edge"/>
          <c:yMode val="edge"/>
          <c:x val="0.12943627450980394"/>
          <c:y val="0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Foglio1!$C$28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Foglio1!$B$29:$B$31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Foglio1!$C$29:$C$31</c:f>
              <c:numCache>
                <c:formatCode>General</c:formatCode>
                <c:ptCount val="3"/>
                <c:pt idx="0">
                  <c:v>33</c:v>
                </c:pt>
                <c:pt idx="1">
                  <c:v>0</c:v>
                </c:pt>
                <c:pt idx="2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B6A-40FD-B4C6-4F75C09E9777}"/>
            </c:ext>
          </c:extLst>
        </c:ser>
        <c:ser>
          <c:idx val="1"/>
          <c:order val="1"/>
          <c:tx>
            <c:strRef>
              <c:f>Foglio1!$D$28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Foglio1!$B$29:$B$31</c:f>
              <c:strCache>
                <c:ptCount val="3"/>
                <c:pt idx="0">
                  <c:v>1 media</c:v>
                </c:pt>
                <c:pt idx="2">
                  <c:v>2 media</c:v>
                </c:pt>
              </c:strCache>
            </c:strRef>
          </c:cat>
          <c:val>
            <c:numRef>
              <c:f>Foglio1!$D$29:$D$31</c:f>
              <c:numCache>
                <c:formatCode>General</c:formatCode>
                <c:ptCount val="3"/>
                <c:pt idx="0">
                  <c:v>39</c:v>
                </c:pt>
                <c:pt idx="1">
                  <c:v>0</c:v>
                </c:pt>
                <c:pt idx="2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B6A-40FD-B4C6-4F75C09E9777}"/>
            </c:ext>
          </c:extLst>
        </c:ser>
        <c:dLbls/>
        <c:gapWidth val="219"/>
        <c:overlap val="-27"/>
        <c:axId val="120271232"/>
        <c:axId val="120272768"/>
      </c:barChart>
      <c:catAx>
        <c:axId val="12027123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0272768"/>
        <c:crosses val="autoZero"/>
        <c:auto val="1"/>
        <c:lblAlgn val="ctr"/>
        <c:lblOffset val="100"/>
      </c:catAx>
      <c:valAx>
        <c:axId val="12027276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0271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400" b="0" i="0" u="none" strike="noStrike" baseline="0" dirty="0" smtClean="0">
                <a:effectLst/>
              </a:rPr>
              <a:t>?</a:t>
            </a:r>
            <a:r>
              <a:rPr lang="it-IT" sz="1400" b="0" i="0" u="none" strike="noStrike" baseline="0" dirty="0" smtClean="0"/>
              <a:t> </a:t>
            </a:r>
            <a:endParaRPr lang="it-IT" dirty="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Foglio1!$C$32</c:f>
              <c:strCache>
                <c:ptCount val="1"/>
                <c:pt idx="0">
                  <c:v>risolta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Foglio1!$B$33:$B$34</c:f>
              <c:strCache>
                <c:ptCount val="2"/>
                <c:pt idx="0">
                  <c:v>1 media</c:v>
                </c:pt>
                <c:pt idx="1">
                  <c:v>2 media</c:v>
                </c:pt>
              </c:strCache>
            </c:strRef>
          </c:cat>
          <c:val>
            <c:numRef>
              <c:f>Foglio1!$C$33:$C$34</c:f>
              <c:numCache>
                <c:formatCode>General</c:formatCode>
                <c:ptCount val="2"/>
                <c:pt idx="0">
                  <c:v>20</c:v>
                </c:pt>
                <c:pt idx="1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0F7-48D9-9146-81911259C432}"/>
            </c:ext>
          </c:extLst>
        </c:ser>
        <c:ser>
          <c:idx val="1"/>
          <c:order val="1"/>
          <c:tx>
            <c:strRef>
              <c:f>Foglio1!$D$32</c:f>
              <c:strCache>
                <c:ptCount val="1"/>
                <c:pt idx="0">
                  <c:v>attiva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Foglio1!$B$33:$B$34</c:f>
              <c:strCache>
                <c:ptCount val="2"/>
                <c:pt idx="0">
                  <c:v>1 media</c:v>
                </c:pt>
                <c:pt idx="1">
                  <c:v>2 media</c:v>
                </c:pt>
              </c:strCache>
            </c:strRef>
          </c:cat>
          <c:val>
            <c:numRef>
              <c:f>Foglio1!$D$33:$D$34</c:f>
              <c:numCache>
                <c:formatCode>General</c:formatCode>
                <c:ptCount val="2"/>
                <c:pt idx="0">
                  <c:v>13</c:v>
                </c:pt>
                <c:pt idx="1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0F7-48D9-9146-81911259C432}"/>
            </c:ext>
          </c:extLst>
        </c:ser>
        <c:dLbls/>
        <c:gapWidth val="219"/>
        <c:overlap val="-27"/>
        <c:axId val="120227328"/>
        <c:axId val="120228864"/>
      </c:barChart>
      <c:catAx>
        <c:axId val="1202273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0228864"/>
        <c:crosses val="autoZero"/>
        <c:auto val="1"/>
        <c:lblAlgn val="ctr"/>
        <c:lblOffset val="100"/>
      </c:catAx>
      <c:valAx>
        <c:axId val="12022886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0227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359-A2EF-48D8-84B8-66F69C3834DB}" type="datetimeFigureOut">
              <a:rPr lang="it-IT" smtClean="0"/>
              <a:pPr/>
              <a:t>09/04/2019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20654-6D05-46D4-A72C-13E880C4824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894206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359-A2EF-48D8-84B8-66F69C3834DB}" type="datetimeFigureOut">
              <a:rPr lang="it-IT" smtClean="0"/>
              <a:pPr/>
              <a:t>09/04/2019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20654-6D05-46D4-A72C-13E880C4824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848769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359-A2EF-48D8-84B8-66F69C3834DB}" type="datetimeFigureOut">
              <a:rPr lang="it-IT" smtClean="0"/>
              <a:pPr/>
              <a:t>09/04/2019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20654-6D05-46D4-A72C-13E880C4824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407397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359-A2EF-48D8-84B8-66F69C3834DB}" type="datetimeFigureOut">
              <a:rPr lang="it-IT" smtClean="0"/>
              <a:pPr/>
              <a:t>09/04/2019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20654-6D05-46D4-A72C-13E880C4824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288434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359-A2EF-48D8-84B8-66F69C3834DB}" type="datetimeFigureOut">
              <a:rPr lang="it-IT" smtClean="0"/>
              <a:pPr/>
              <a:t>09/04/2019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20654-6D05-46D4-A72C-13E880C4824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317606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359-A2EF-48D8-84B8-66F69C3834DB}" type="datetimeFigureOut">
              <a:rPr lang="it-IT" smtClean="0"/>
              <a:pPr/>
              <a:t>09/04/2019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20654-6D05-46D4-A72C-13E880C4824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7932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359-A2EF-48D8-84B8-66F69C3834DB}" type="datetimeFigureOut">
              <a:rPr lang="it-IT" smtClean="0"/>
              <a:pPr/>
              <a:t>09/04/2019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20654-6D05-46D4-A72C-13E880C4824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099302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359-A2EF-48D8-84B8-66F69C3834DB}" type="datetimeFigureOut">
              <a:rPr lang="it-IT" smtClean="0"/>
              <a:pPr/>
              <a:t>09/04/2019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20654-6D05-46D4-A72C-13E880C4824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216375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359-A2EF-48D8-84B8-66F69C3834DB}" type="datetimeFigureOut">
              <a:rPr lang="it-IT" smtClean="0"/>
              <a:pPr/>
              <a:t>09/04/2019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20654-6D05-46D4-A72C-13E880C4824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488589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359-A2EF-48D8-84B8-66F69C3834DB}" type="datetimeFigureOut">
              <a:rPr lang="it-IT" smtClean="0"/>
              <a:pPr/>
              <a:t>09/04/2019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20654-6D05-46D4-A72C-13E880C4824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024396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7359-A2EF-48D8-84B8-66F69C3834DB}" type="datetimeFigureOut">
              <a:rPr lang="it-IT" smtClean="0"/>
              <a:pPr/>
              <a:t>09/04/2019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20654-6D05-46D4-A72C-13E880C4824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48587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07359-A2EF-48D8-84B8-66F69C3834DB}" type="datetimeFigureOut">
              <a:rPr lang="it-IT" smtClean="0"/>
              <a:pPr/>
              <a:t>09/04/2019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20654-6D05-46D4-A72C-13E880C4824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12380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492469" y="1500734"/>
            <a:ext cx="9144000" cy="2650851"/>
          </a:xfrm>
        </p:spPr>
        <p:txBody>
          <a:bodyPr>
            <a:normAutofit/>
          </a:bodyPr>
          <a:lstStyle/>
          <a:p>
            <a:r>
              <a:rPr lang="it-IT" dirty="0" smtClean="0"/>
              <a:t>MONITORAGGIO QUESTIONARIO </a:t>
            </a:r>
            <a:r>
              <a:rPr lang="it-IT" b="1" dirty="0" err="1" smtClean="0"/>
              <a:t>M</a:t>
            </a:r>
            <a:r>
              <a:rPr lang="it-IT" dirty="0" err="1" smtClean="0"/>
              <a:t>a</a:t>
            </a:r>
            <a:r>
              <a:rPr lang="it-IT" b="1" dirty="0" err="1" smtClean="0"/>
              <a:t>B</a:t>
            </a:r>
            <a:r>
              <a:rPr lang="it-IT" dirty="0" err="1" smtClean="0"/>
              <a:t>asta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4034524"/>
            <a:ext cx="9144000" cy="1655762"/>
          </a:xfrm>
        </p:spPr>
        <p:txBody>
          <a:bodyPr>
            <a:noAutofit/>
          </a:bodyPr>
          <a:lstStyle/>
          <a:p>
            <a:r>
              <a:rPr lang="it-IT" sz="4000" dirty="0" smtClean="0">
                <a:solidFill>
                  <a:srgbClr val="FF0000"/>
                </a:solidFill>
              </a:rPr>
              <a:t>Classi coinvolte </a:t>
            </a:r>
          </a:p>
          <a:p>
            <a:r>
              <a:rPr lang="it-IT" sz="4000" dirty="0" smtClean="0">
                <a:solidFill>
                  <a:srgbClr val="FF0000"/>
                </a:solidFill>
              </a:rPr>
              <a:t> 1^  A – B – C – D      alunni n. 75</a:t>
            </a:r>
          </a:p>
          <a:p>
            <a:r>
              <a:rPr lang="it-IT" sz="4000" dirty="0" smtClean="0">
                <a:solidFill>
                  <a:srgbClr val="FF0000"/>
                </a:solidFill>
              </a:rPr>
              <a:t> 2^  A – B – C – D      alunni n. 77</a:t>
            </a:r>
            <a:endParaRPr lang="it-IT" sz="4000" dirty="0">
              <a:solidFill>
                <a:srgbClr val="FF000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160373" y="753031"/>
            <a:ext cx="787125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chemeClr val="accent2"/>
                </a:solidFill>
              </a:rPr>
              <a:t>ISTITUTO</a:t>
            </a:r>
            <a:r>
              <a:rPr lang="it-IT" dirty="0" smtClean="0">
                <a:solidFill>
                  <a:schemeClr val="accent2"/>
                </a:solidFill>
              </a:rPr>
              <a:t> </a:t>
            </a:r>
            <a:r>
              <a:rPr lang="it-IT" b="1" dirty="0" smtClean="0">
                <a:solidFill>
                  <a:schemeClr val="accent2"/>
                </a:solidFill>
              </a:rPr>
              <a:t>COMPRENSIVO «TERESA SARTI» CAMPI SALENTINA A.S. 2018 - 2019</a:t>
            </a:r>
          </a:p>
          <a:p>
            <a:endParaRPr lang="it-IT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00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0000"/>
                </a:solidFill>
              </a:rPr>
              <a:t>        </a:t>
            </a:r>
            <a:br>
              <a:rPr lang="it-IT" dirty="0" smtClean="0">
                <a:solidFill>
                  <a:srgbClr val="FF0000"/>
                </a:solidFill>
              </a:rPr>
            </a:br>
            <a:r>
              <a:rPr lang="it-IT" b="1" dirty="0" smtClean="0">
                <a:solidFill>
                  <a:srgbClr val="FF0000"/>
                </a:solidFill>
              </a:rPr>
              <a:t>         1^ MEDIA</a:t>
            </a:r>
            <a:endParaRPr lang="it-IT" b="1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4048570007"/>
              </p:ext>
            </p:extLst>
          </p:nvPr>
        </p:nvGraphicFramePr>
        <p:xfrm>
          <a:off x="838200" y="1581666"/>
          <a:ext cx="5302250" cy="4595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Segnaposto contenuto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1493414013"/>
              </p:ext>
            </p:extLst>
          </p:nvPr>
        </p:nvGraphicFramePr>
        <p:xfrm>
          <a:off x="6172200" y="1690688"/>
          <a:ext cx="5181600" cy="4586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ttangolo 6"/>
          <p:cNvSpPr/>
          <p:nvPr/>
        </p:nvSpPr>
        <p:spPr>
          <a:xfrm>
            <a:off x="7542308" y="895450"/>
            <a:ext cx="240963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it-IT" sz="5400" smtClean="0">
                <a:solidFill>
                  <a:srgbClr val="FF0000"/>
                </a:solidFill>
              </a:rPr>
              <a:t>2</a:t>
            </a:r>
            <a:r>
              <a:rPr lang="it-IT" sz="5400" smtClean="0"/>
              <a:t> </a:t>
            </a:r>
            <a:r>
              <a:rPr lang="it-IT" sz="4800" smtClean="0">
                <a:solidFill>
                  <a:srgbClr val="FF0000"/>
                </a:solidFill>
              </a:rPr>
              <a:t>MEDIA</a:t>
            </a:r>
            <a:endParaRPr lang="it-IT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76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06997829"/>
              </p:ext>
            </p:extLst>
          </p:nvPr>
        </p:nvGraphicFramePr>
        <p:xfrm>
          <a:off x="840260" y="358345"/>
          <a:ext cx="10157254" cy="5770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87701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14074065"/>
              </p:ext>
            </p:extLst>
          </p:nvPr>
        </p:nvGraphicFramePr>
        <p:xfrm>
          <a:off x="667265" y="345988"/>
          <a:ext cx="10614454" cy="5955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00281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Quando </a:t>
            </a:r>
            <a:r>
              <a:rPr lang="it-IT" dirty="0"/>
              <a:t>qualcuno fa il bullo </a:t>
            </a:r>
            <a:r>
              <a:rPr lang="it-IT" dirty="0" smtClean="0"/>
              <a:t>i compagni</a:t>
            </a:r>
            <a:r>
              <a:rPr lang="it-IT" dirty="0"/>
              <a:t>…</a:t>
            </a:r>
            <a:r>
              <a:rPr lang="it-IT" dirty="0" smtClean="0"/>
              <a:t> 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311560242"/>
              </p:ext>
            </p:extLst>
          </p:nvPr>
        </p:nvGraphicFramePr>
        <p:xfrm>
          <a:off x="716693" y="1396314"/>
          <a:ext cx="5696464" cy="4780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Segnaposto contenuto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290320787"/>
              </p:ext>
            </p:extLst>
          </p:nvPr>
        </p:nvGraphicFramePr>
        <p:xfrm>
          <a:off x="6172200" y="1532238"/>
          <a:ext cx="5181600" cy="4644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49560675"/>
              </p:ext>
            </p:extLst>
          </p:nvPr>
        </p:nvGraphicFramePr>
        <p:xfrm>
          <a:off x="6172199" y="1396314"/>
          <a:ext cx="5476875" cy="4780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CasellaDiTesto 2"/>
          <p:cNvSpPr txBox="1"/>
          <p:nvPr/>
        </p:nvSpPr>
        <p:spPr>
          <a:xfrm>
            <a:off x="10006247" y="5807631"/>
            <a:ext cx="1642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/>
              <a:t>Solo 2 A</a:t>
            </a:r>
            <a:endParaRPr lang="it-IT" sz="1600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4615247" y="5776853"/>
            <a:ext cx="1037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/>
              <a:t>1 B – 1 A</a:t>
            </a:r>
            <a:endParaRPr lang="it-IT" sz="1600" b="1" dirty="0"/>
          </a:p>
        </p:txBody>
      </p:sp>
    </p:spTree>
    <p:extLst>
      <p:ext uri="{BB962C8B-B14F-4D97-AF65-F5344CB8AC3E}">
        <p14:creationId xmlns:p14="http://schemas.microsoft.com/office/powerpoint/2010/main" xmlns="" val="332205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Se </a:t>
            </a:r>
            <a:r>
              <a:rPr lang="it-IT" dirty="0"/>
              <a:t>fossi al corrente di atti di bullismo ne parleresti con qualcuno?</a:t>
            </a:r>
            <a:r>
              <a:rPr lang="it-IT" dirty="0" smtClean="0"/>
              <a:t> 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758228298"/>
              </p:ext>
            </p:extLst>
          </p:nvPr>
        </p:nvGraphicFramePr>
        <p:xfrm>
          <a:off x="838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Segnaposto contenuto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633183943"/>
              </p:ext>
            </p:extLst>
          </p:nvPr>
        </p:nvGraphicFramePr>
        <p:xfrm>
          <a:off x="6172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562709" y="6020972"/>
            <a:ext cx="9847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SI</a:t>
            </a:r>
            <a:r>
              <a:rPr lang="it-IT" dirty="0" smtClean="0"/>
              <a:t> - </a:t>
            </a:r>
            <a:r>
              <a:rPr lang="it-IT" b="1" dirty="0" smtClean="0">
                <a:solidFill>
                  <a:srgbClr val="FF0000"/>
                </a:solidFill>
              </a:rPr>
              <a:t>CON ADULTI </a:t>
            </a:r>
            <a:r>
              <a:rPr lang="it-IT" dirty="0" smtClean="0"/>
              <a:t>(PROFESSORI – GENITORI – REFERENTE BULLISMO)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18458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</a:t>
            </a:r>
            <a:r>
              <a:rPr lang="it-IT" dirty="0" smtClean="0"/>
              <a:t>ome </a:t>
            </a:r>
            <a:r>
              <a:rPr lang="it-IT" dirty="0"/>
              <a:t>reagisci se vieni a conoscenza di un episodio di </a:t>
            </a:r>
            <a:r>
              <a:rPr lang="it-IT" dirty="0" smtClean="0"/>
              <a:t>bullismo? 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753404988"/>
              </p:ext>
            </p:extLst>
          </p:nvPr>
        </p:nvGraphicFramePr>
        <p:xfrm>
          <a:off x="838199" y="1825625"/>
          <a:ext cx="5352535" cy="4649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Segnaposto contenuto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743516816"/>
              </p:ext>
            </p:extLst>
          </p:nvPr>
        </p:nvGraphicFramePr>
        <p:xfrm>
          <a:off x="5881816" y="1825625"/>
          <a:ext cx="5471984" cy="4649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42207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19467051"/>
              </p:ext>
            </p:extLst>
          </p:nvPr>
        </p:nvGraphicFramePr>
        <p:xfrm>
          <a:off x="675249" y="450165"/>
          <a:ext cx="10761785" cy="5824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73610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80132255"/>
              </p:ext>
            </p:extLst>
          </p:nvPr>
        </p:nvGraphicFramePr>
        <p:xfrm>
          <a:off x="773723" y="393895"/>
          <a:ext cx="10775852" cy="5711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03211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Segnaposto contenut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71688282"/>
              </p:ext>
            </p:extLst>
          </p:nvPr>
        </p:nvGraphicFramePr>
        <p:xfrm>
          <a:off x="778477" y="494271"/>
          <a:ext cx="10576912" cy="5671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9804477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400" b="1" dirty="0" smtClean="0"/>
              <a:t>Firmeresti </a:t>
            </a:r>
            <a:r>
              <a:rPr lang="it-IT" sz="2400" b="1" dirty="0"/>
              <a:t>un documento in cui dichiari che nella tua classe non esiste alcun caso di bullismo o </a:t>
            </a:r>
            <a:r>
              <a:rPr lang="it-IT" sz="2400" b="1" dirty="0" err="1"/>
              <a:t>cyberbullismo</a:t>
            </a:r>
            <a:r>
              <a:rPr lang="it-IT" sz="2400" b="1" dirty="0"/>
              <a:t>?</a:t>
            </a:r>
            <a:r>
              <a:rPr lang="it-IT" sz="2400" b="1" dirty="0" smtClean="0"/>
              <a:t> </a:t>
            </a:r>
            <a:endParaRPr lang="it-IT" sz="2400" b="1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endParaRPr lang="it-IT" sz="2000" b="1" dirty="0">
              <a:solidFill>
                <a:schemeClr val="accent1"/>
              </a:solidFill>
            </a:endParaRPr>
          </a:p>
          <a:p>
            <a:pPr algn="ctr"/>
            <a:r>
              <a:rPr lang="it-IT" sz="2000" b="1" dirty="0" smtClean="0">
                <a:solidFill>
                  <a:schemeClr val="accent1"/>
                </a:solidFill>
              </a:rPr>
              <a:t>Solamente una classe ha firmato all’UNANIMITÀ </a:t>
            </a:r>
            <a:r>
              <a:rPr lang="it-IT" sz="2000" b="1" smtClean="0">
                <a:solidFill>
                  <a:schemeClr val="accent1"/>
                </a:solidFill>
              </a:rPr>
              <a:t>il modulo</a:t>
            </a:r>
            <a:endParaRPr lang="it-IT" sz="2000" b="1" dirty="0" smtClean="0">
              <a:solidFill>
                <a:schemeClr val="accent1"/>
              </a:solidFill>
            </a:endParaRPr>
          </a:p>
          <a:p>
            <a:pPr algn="ctr"/>
            <a:r>
              <a:rPr lang="it-IT" sz="2000" b="1" dirty="0" smtClean="0">
                <a:solidFill>
                  <a:schemeClr val="accent1"/>
                </a:solidFill>
              </a:rPr>
              <a:t> il documento è stato inviato al gruppo dei ragazzi del progetto «</a:t>
            </a:r>
            <a:r>
              <a:rPr lang="it-IT" sz="2000" b="1" dirty="0" err="1" smtClean="0">
                <a:solidFill>
                  <a:schemeClr val="accent1"/>
                </a:solidFill>
              </a:rPr>
              <a:t>MaBasta</a:t>
            </a:r>
            <a:r>
              <a:rPr lang="it-IT" sz="2000" b="1" dirty="0" smtClean="0">
                <a:solidFill>
                  <a:schemeClr val="accent1"/>
                </a:solidFill>
              </a:rPr>
              <a:t>» guidati dal professore Manni;</a:t>
            </a:r>
          </a:p>
          <a:p>
            <a:pPr algn="ctr"/>
            <a:r>
              <a:rPr lang="it-IT" sz="2000" b="1" dirty="0" smtClean="0">
                <a:solidFill>
                  <a:schemeClr val="accent1"/>
                </a:solidFill>
              </a:rPr>
              <a:t>La classe 2 D ha così ottenuto la locandina di «CLASSE DEBULLIZZATA»</a:t>
            </a:r>
          </a:p>
          <a:p>
            <a:pPr algn="ctr"/>
            <a:r>
              <a:rPr lang="it-IT" sz="2000" b="1" dirty="0" smtClean="0">
                <a:solidFill>
                  <a:schemeClr val="accent1"/>
                </a:solidFill>
              </a:rPr>
              <a:t>COMPLIMENTI RAGAZZI!!!</a:t>
            </a:r>
            <a:endParaRPr lang="it-IT" sz="2000" b="1" dirty="0">
              <a:solidFill>
                <a:schemeClr val="accent1"/>
              </a:solidFill>
            </a:endParaRP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18886" y="642551"/>
            <a:ext cx="4073929" cy="5511114"/>
          </a:xfrm>
        </p:spPr>
      </p:pic>
      <p:sp>
        <p:nvSpPr>
          <p:cNvPr id="3" name="CasellaDiTesto 2"/>
          <p:cNvSpPr txBox="1"/>
          <p:nvPr/>
        </p:nvSpPr>
        <p:spPr>
          <a:xfrm>
            <a:off x="432487" y="5738166"/>
            <a:ext cx="3830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La docente referente per il bullismo e il </a:t>
            </a:r>
            <a:r>
              <a:rPr lang="it-IT" sz="1600" dirty="0" err="1" smtClean="0"/>
              <a:t>cyberbullismo</a:t>
            </a:r>
            <a:endParaRPr lang="it-IT" sz="1600" dirty="0" smtClean="0"/>
          </a:p>
          <a:p>
            <a:r>
              <a:rPr lang="it-IT" sz="1600" dirty="0" smtClean="0"/>
              <a:t>prof.ssa Lorena Dotti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xmlns="" val="228500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04169570"/>
              </p:ext>
            </p:extLst>
          </p:nvPr>
        </p:nvGraphicFramePr>
        <p:xfrm>
          <a:off x="1544595" y="494270"/>
          <a:ext cx="9675340" cy="56964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04713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31187464"/>
              </p:ext>
            </p:extLst>
          </p:nvPr>
        </p:nvGraphicFramePr>
        <p:xfrm>
          <a:off x="1668161" y="605483"/>
          <a:ext cx="8921579" cy="5412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1489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99824196"/>
              </p:ext>
            </p:extLst>
          </p:nvPr>
        </p:nvGraphicFramePr>
        <p:xfrm>
          <a:off x="1544595" y="457201"/>
          <a:ext cx="9032789" cy="5758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25330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58136518"/>
              </p:ext>
            </p:extLst>
          </p:nvPr>
        </p:nvGraphicFramePr>
        <p:xfrm>
          <a:off x="1260389" y="753763"/>
          <a:ext cx="9082216" cy="5399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34950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09549969"/>
              </p:ext>
            </p:extLst>
          </p:nvPr>
        </p:nvGraphicFramePr>
        <p:xfrm>
          <a:off x="1594022" y="691979"/>
          <a:ext cx="9032790" cy="5758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15019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68411" y="840859"/>
            <a:ext cx="10785389" cy="984766"/>
          </a:xfrm>
        </p:spPr>
        <p:txBody>
          <a:bodyPr>
            <a:normAutofit fontScale="90000"/>
          </a:bodyPr>
          <a:lstStyle/>
          <a:p>
            <a:r>
              <a:rPr lang="it-IT" sz="3600" b="1" dirty="0"/>
              <a:t>Hai mai assistito ad un </a:t>
            </a:r>
            <a:r>
              <a:rPr lang="it-IT" sz="3600" b="1" dirty="0" smtClean="0"/>
              <a:t>atto</a:t>
            </a:r>
            <a:br>
              <a:rPr lang="it-IT" sz="3600" b="1" dirty="0" smtClean="0"/>
            </a:br>
            <a:r>
              <a:rPr lang="it-IT" sz="3600" b="1" dirty="0" smtClean="0"/>
              <a:t>di </a:t>
            </a:r>
            <a:r>
              <a:rPr lang="it-IT" sz="3600" b="1" dirty="0"/>
              <a:t>bullismo nella tua </a:t>
            </a:r>
            <a:r>
              <a:rPr lang="it-IT" sz="3600" b="1" dirty="0" smtClean="0"/>
              <a:t>attuale</a:t>
            </a:r>
            <a:br>
              <a:rPr lang="it-IT" sz="3600" b="1" dirty="0" smtClean="0"/>
            </a:br>
            <a:r>
              <a:rPr lang="it-IT" sz="3600" b="1" dirty="0" smtClean="0"/>
              <a:t>classe</a:t>
            </a:r>
            <a:r>
              <a:rPr lang="it-IT" sz="3600" b="1" dirty="0"/>
              <a:t>? </a:t>
            </a:r>
            <a:br>
              <a:rPr lang="it-IT" sz="3600" b="1" dirty="0"/>
            </a:br>
            <a:endParaRPr lang="it-IT" b="1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392079523"/>
              </p:ext>
            </p:extLst>
          </p:nvPr>
        </p:nvGraphicFramePr>
        <p:xfrm>
          <a:off x="568411" y="1729946"/>
          <a:ext cx="5202193" cy="4447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Segnaposto contenuto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3785821"/>
              </p:ext>
            </p:extLst>
          </p:nvPr>
        </p:nvGraphicFramePr>
        <p:xfrm>
          <a:off x="6172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ttangolo 6"/>
          <p:cNvSpPr/>
          <p:nvPr/>
        </p:nvSpPr>
        <p:spPr>
          <a:xfrm>
            <a:off x="6363731" y="840859"/>
            <a:ext cx="48809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b="1" dirty="0"/>
              <a:t>Se si, è ormai risolta o è </a:t>
            </a:r>
            <a:r>
              <a:rPr lang="it-IT" sz="2800" b="1" dirty="0" smtClean="0"/>
              <a:t>attiva?</a:t>
            </a:r>
            <a:endParaRPr lang="it-IT" sz="2800" b="1" dirty="0"/>
          </a:p>
        </p:txBody>
      </p:sp>
    </p:spTree>
    <p:extLst>
      <p:ext uri="{BB962C8B-B14F-4D97-AF65-F5344CB8AC3E}">
        <p14:creationId xmlns:p14="http://schemas.microsoft.com/office/powerpoint/2010/main" xmlns="" val="155812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100" dirty="0" smtClean="0"/>
              <a:t> </a:t>
            </a:r>
            <a:r>
              <a:rPr lang="it-IT" sz="3100" b="1" dirty="0" smtClean="0"/>
              <a:t>Hai </a:t>
            </a:r>
            <a:r>
              <a:rPr lang="it-IT" sz="3100" b="1" dirty="0"/>
              <a:t>mai assistito ad un atto </a:t>
            </a:r>
            <a:r>
              <a:rPr lang="it-IT" sz="3100" b="1" dirty="0" smtClean="0"/>
              <a:t>di</a:t>
            </a:r>
            <a:br>
              <a:rPr lang="it-IT" sz="3100" b="1" dirty="0" smtClean="0"/>
            </a:br>
            <a:r>
              <a:rPr lang="it-IT" sz="3100" b="1" dirty="0" smtClean="0"/>
              <a:t>      </a:t>
            </a:r>
            <a:r>
              <a:rPr lang="it-IT" sz="3100" b="1" dirty="0"/>
              <a:t>bullismo nella </a:t>
            </a:r>
            <a:r>
              <a:rPr lang="it-IT" sz="3100" b="1" dirty="0" smtClean="0"/>
              <a:t>tua</a:t>
            </a:r>
            <a:br>
              <a:rPr lang="it-IT" sz="3100" b="1" dirty="0" smtClean="0"/>
            </a:br>
            <a:r>
              <a:rPr lang="it-IT" sz="3100" b="1" dirty="0"/>
              <a:t> </a:t>
            </a:r>
            <a:r>
              <a:rPr lang="it-IT" sz="3100" b="1" dirty="0" smtClean="0"/>
              <a:t>        attuale </a:t>
            </a:r>
            <a:r>
              <a:rPr lang="it-IT" sz="3100" b="1" dirty="0"/>
              <a:t>scuola? </a:t>
            </a:r>
            <a:r>
              <a:rPr lang="it-IT" sz="3100" b="1" dirty="0" smtClean="0"/>
              <a:t/>
            </a:r>
            <a:br>
              <a:rPr lang="it-IT" sz="3100" b="1" dirty="0" smtClean="0"/>
            </a:br>
            <a:endParaRPr lang="it-IT" b="1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161024379"/>
              </p:ext>
            </p:extLst>
          </p:nvPr>
        </p:nvGraphicFramePr>
        <p:xfrm>
          <a:off x="838200" y="1825625"/>
          <a:ext cx="5055973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Segnaposto contenuto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40255473"/>
              </p:ext>
            </p:extLst>
          </p:nvPr>
        </p:nvGraphicFramePr>
        <p:xfrm>
          <a:off x="6172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ttangolo 6"/>
          <p:cNvSpPr/>
          <p:nvPr/>
        </p:nvSpPr>
        <p:spPr>
          <a:xfrm>
            <a:off x="6289590" y="1086922"/>
            <a:ext cx="4967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b="1" dirty="0"/>
              <a:t>Se si, è ormai risolta o è </a:t>
            </a:r>
            <a:r>
              <a:rPr lang="it-IT" sz="2800" b="1" dirty="0" smtClean="0"/>
              <a:t>attiva?</a:t>
            </a:r>
            <a:endParaRPr lang="it-IT" sz="2800" b="1" dirty="0"/>
          </a:p>
        </p:txBody>
      </p:sp>
    </p:spTree>
    <p:extLst>
      <p:ext uri="{BB962C8B-B14F-4D97-AF65-F5344CB8AC3E}">
        <p14:creationId xmlns:p14="http://schemas.microsoft.com/office/powerpoint/2010/main" xmlns="" val="86857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0000"/>
                </a:solidFill>
              </a:rPr>
              <a:t>           </a:t>
            </a:r>
            <a:r>
              <a:rPr lang="it-IT" dirty="0">
                <a:solidFill>
                  <a:srgbClr val="FF0000"/>
                </a:solidFill>
              </a:rPr>
              <a:t/>
            </a:r>
            <a:br>
              <a:rPr lang="it-IT" dirty="0">
                <a:solidFill>
                  <a:srgbClr val="FF0000"/>
                </a:solidFill>
              </a:rPr>
            </a:br>
            <a:r>
              <a:rPr lang="it-IT" dirty="0" smtClean="0">
                <a:solidFill>
                  <a:srgbClr val="FF0000"/>
                </a:solidFill>
              </a:rPr>
              <a:t>          </a:t>
            </a:r>
            <a:r>
              <a:rPr lang="it-IT" b="1" dirty="0" smtClean="0">
                <a:solidFill>
                  <a:srgbClr val="FF0000"/>
                </a:solidFill>
              </a:rPr>
              <a:t>1^ MEDIA </a:t>
            </a:r>
            <a:endParaRPr lang="it-IT" b="1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544617746"/>
              </p:ext>
            </p:extLst>
          </p:nvPr>
        </p:nvGraphicFramePr>
        <p:xfrm>
          <a:off x="838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Segnaposto contenuto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1954170203"/>
              </p:ext>
            </p:extLst>
          </p:nvPr>
        </p:nvGraphicFramePr>
        <p:xfrm>
          <a:off x="6172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ttangolo 6"/>
          <p:cNvSpPr/>
          <p:nvPr/>
        </p:nvSpPr>
        <p:spPr>
          <a:xfrm>
            <a:off x="7532565" y="920850"/>
            <a:ext cx="24545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it-IT" sz="4400" dirty="0">
                <a:solidFill>
                  <a:srgbClr val="FF0000"/>
                </a:solidFill>
              </a:rPr>
              <a:t>2^ MEDIA</a:t>
            </a:r>
          </a:p>
        </p:txBody>
      </p:sp>
    </p:spTree>
    <p:extLst>
      <p:ext uri="{BB962C8B-B14F-4D97-AF65-F5344CB8AC3E}">
        <p14:creationId xmlns:p14="http://schemas.microsoft.com/office/powerpoint/2010/main" xmlns="" val="221768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467</Words>
  <Application>Microsoft Office PowerPoint</Application>
  <PresentationFormat>Personalizzato</PresentationFormat>
  <Paragraphs>52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0" baseType="lpstr">
      <vt:lpstr>Tema di Office</vt:lpstr>
      <vt:lpstr>MONITORAGGIO QUESTIONARIO MaBasta</vt:lpstr>
      <vt:lpstr>Diapositiva 2</vt:lpstr>
      <vt:lpstr>Diapositiva 3</vt:lpstr>
      <vt:lpstr>Diapositiva 4</vt:lpstr>
      <vt:lpstr>Diapositiva 5</vt:lpstr>
      <vt:lpstr>Diapositiva 6</vt:lpstr>
      <vt:lpstr>Hai mai assistito ad un atto di bullismo nella tua attuale classe?  </vt:lpstr>
      <vt:lpstr> Hai mai assistito ad un atto di       bullismo nella tua          attuale scuola?  </vt:lpstr>
      <vt:lpstr>                      1^ MEDIA </vt:lpstr>
      <vt:lpstr>                  1^ MEDIA</vt:lpstr>
      <vt:lpstr>Diapositiva 11</vt:lpstr>
      <vt:lpstr>Diapositiva 12</vt:lpstr>
      <vt:lpstr>Quando qualcuno fa il bullo i compagni… </vt:lpstr>
      <vt:lpstr>Se fossi al corrente di atti di bullismo ne parleresti con qualcuno? </vt:lpstr>
      <vt:lpstr>Come reagisci se vieni a conoscenza di un episodio di bullismo? </vt:lpstr>
      <vt:lpstr>Diapositiva 16</vt:lpstr>
      <vt:lpstr>Diapositiva 17</vt:lpstr>
      <vt:lpstr>Diapositiva 18</vt:lpstr>
      <vt:lpstr>Firmeresti un documento in cui dichiari che nella tua classe non esiste alcun caso di bullismo o cyberbullismo? 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MONITORAGGIO QUESTIONARIO MABASTA</dc:title>
  <dc:creator>HP</dc:creator>
  <cp:lastModifiedBy>pc docenti</cp:lastModifiedBy>
  <cp:revision>47</cp:revision>
  <dcterms:created xsi:type="dcterms:W3CDTF">2019-04-07T20:20:47Z</dcterms:created>
  <dcterms:modified xsi:type="dcterms:W3CDTF">2019-04-09T06:38:58Z</dcterms:modified>
</cp:coreProperties>
</file>